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diagrams/data1.xml" ContentType="application/vnd.openxmlformats-officedocument.drawingml.diagramData+xml"/>
  <Override PartName="/ppt/presentation.xml" ContentType="application/vnd.openxmlformats-officedocument.presentationml.presentation.main+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32.xml" ContentType="application/vnd.openxmlformats-officedocument.presentationml.slide+xml"/>
  <Override PartName="/ppt/slides/slide16.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24.xml" ContentType="application/vnd.openxmlformats-officedocument.presentationml.slide+xml"/>
  <Override PartName="/ppt/slides/slide19.xml" ContentType="application/vnd.openxmlformats-officedocument.presentationml.slide+xml"/>
  <Override PartName="/ppt/slides/slide25.xml" ContentType="application/vnd.openxmlformats-officedocument.presentationml.slide+xml"/>
  <Override PartName="/ppt/slides/slide20.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1.xml" ContentType="application/vnd.openxmlformats-officedocument.presentationml.slide+xml"/>
  <Override PartName="/ppt/slideMasters/slideMaster1.xml" ContentType="application/vnd.openxmlformats-officedocument.presentationml.slideMaster+xml"/>
  <Override PartName="/ppt/notesSlides/notesSlide6.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8.xml" ContentType="application/vnd.openxmlformats-officedocument.presentationml.notesSlid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notesSlides/notesSlide7.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5.xml" ContentType="application/vnd.openxmlformats-officedocument.presentationml.notesSlide+xml"/>
  <Override PartName="/ppt/slideLayouts/slideLayout5.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21.xml" ContentType="application/vnd.openxmlformats-officedocument.presentationml.notesSlide+xml"/>
  <Override PartName="/ppt/notesSlides/notesSlide16.xml" ContentType="application/vnd.openxmlformats-officedocument.presentationml.notesSlide+xml"/>
  <Override PartName="/ppt/notesSlides/notesSlide22.xml" ContentType="application/vnd.openxmlformats-officedocument.presentationml.notesSlide+xml"/>
  <Override PartName="/ppt/notesSlides/notesSlide17.xml" ContentType="application/vnd.openxmlformats-officedocument.presentationml.notesSlide+xml"/>
  <Override PartName="/ppt/slideLayouts/slideLayout4.xml" ContentType="application/vnd.openxmlformats-officedocument.presentationml.slideLayout+xml"/>
  <Override PartName="/ppt/notesSlides/notesSlide19.xml" ContentType="application/vnd.openxmlformats-officedocument.presentationml.notesSlide+xml"/>
  <Override PartName="/ppt/notesSlides/notesSlide18.xml" ContentType="application/vnd.openxmlformats-officedocument.presentationml.notesSlide+xml"/>
  <Override PartName="/ppt/notesSlides/notesSlide20.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handoutMasters/handoutMaster1.xml" ContentType="application/vnd.openxmlformats-officedocument.presentationml.handoutMaster+xml"/>
  <Override PartName="/ppt/theme/theme3.xml" ContentType="application/vnd.openxmlformats-officedocument.theme+xml"/>
  <Override PartName="/ppt/theme/theme2.xml" ContentType="application/vnd.openxmlformats-officedocument.theme+xml"/>
  <Override PartName="/ppt/diagrams/colors1.xml" ContentType="application/vnd.openxmlformats-officedocument.drawingml.diagramColors+xml"/>
  <Override PartName="/ppt/diagrams/drawing1.xml" ContentType="application/vnd.ms-office.drawingml.diagramDrawing+xml"/>
  <Override PartName="/ppt/diagrams/quickStyle1.xml" ContentType="application/vnd.openxmlformats-officedocument.drawingml.diagramStyle+xml"/>
  <Override PartName="/ppt/diagrams/layout1.xml" ContentType="application/vnd.openxmlformats-officedocument.drawingml.diagramLayout+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48" r:id="rId1"/>
  </p:sldMasterIdLst>
  <p:notesMasterIdLst>
    <p:notesMasterId r:id="rId34"/>
  </p:notesMasterIdLst>
  <p:handoutMasterIdLst>
    <p:handoutMasterId r:id="rId35"/>
  </p:handoutMasterIdLst>
  <p:sldIdLst>
    <p:sldId id="256" r:id="rId2"/>
    <p:sldId id="436" r:id="rId3"/>
    <p:sldId id="460" r:id="rId4"/>
    <p:sldId id="280" r:id="rId5"/>
    <p:sldId id="568" r:id="rId6"/>
    <p:sldId id="569" r:id="rId7"/>
    <p:sldId id="570" r:id="rId8"/>
    <p:sldId id="594" r:id="rId9"/>
    <p:sldId id="571" r:id="rId10"/>
    <p:sldId id="572" r:id="rId11"/>
    <p:sldId id="573" r:id="rId12"/>
    <p:sldId id="574" r:id="rId13"/>
    <p:sldId id="576" r:id="rId14"/>
    <p:sldId id="577" r:id="rId15"/>
    <p:sldId id="578" r:id="rId16"/>
    <p:sldId id="579" r:id="rId17"/>
    <p:sldId id="580" r:id="rId18"/>
    <p:sldId id="581" r:id="rId19"/>
    <p:sldId id="582" r:id="rId20"/>
    <p:sldId id="583" r:id="rId21"/>
    <p:sldId id="584" r:id="rId22"/>
    <p:sldId id="585" r:id="rId23"/>
    <p:sldId id="587" r:id="rId24"/>
    <p:sldId id="588" r:id="rId25"/>
    <p:sldId id="591" r:id="rId26"/>
    <p:sldId id="564" r:id="rId27"/>
    <p:sldId id="275" r:id="rId28"/>
    <p:sldId id="592" r:id="rId29"/>
    <p:sldId id="315" r:id="rId30"/>
    <p:sldId id="264" r:id="rId31"/>
    <p:sldId id="450" r:id="rId32"/>
    <p:sldId id="593" r:id="rId33"/>
  </p:sldIdLst>
  <p:sldSz cx="9906000" cy="6858000" type="A4"/>
  <p:notesSz cx="7099300"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95" autoAdjust="0"/>
    <p:restoredTop sz="87900" autoAdjust="0"/>
  </p:normalViewPr>
  <p:slideViewPr>
    <p:cSldViewPr snapToGrid="0">
      <p:cViewPr>
        <p:scale>
          <a:sx n="60" d="100"/>
          <a:sy n="60" d="100"/>
        </p:scale>
        <p:origin x="-1362" y="-96"/>
      </p:cViewPr>
      <p:guideLst>
        <p:guide orient="horz" pos="2160"/>
        <p:guide pos="3120"/>
      </p:guideLst>
    </p:cSldViewPr>
  </p:slideViewPr>
  <p:notesTextViewPr>
    <p:cViewPr>
      <p:scale>
        <a:sx n="125" d="100"/>
        <a:sy n="125" d="100"/>
      </p:scale>
      <p:origin x="0" y="0"/>
    </p:cViewPr>
  </p:notesTextViewPr>
  <p:notesViewPr>
    <p:cSldViewPr snapToGrid="0">
      <p:cViewPr varScale="1">
        <p:scale>
          <a:sx n="66" d="100"/>
          <a:sy n="66" d="100"/>
        </p:scale>
        <p:origin x="-3062" y="-96"/>
      </p:cViewPr>
      <p:guideLst>
        <p:guide orient="horz" pos="3223"/>
        <p:guide pos="2236"/>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notesMaster" Target="notesMasters/notesMaster1.xml"/><Relationship Id="rId42" Type="http://schemas.openxmlformats.org/officeDocument/2006/relationships/customXml" Target="../customXml/item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9FECE1C-F1C5-48B6-8CD9-4576506469A6}" type="doc">
      <dgm:prSet loTypeId="urn:microsoft.com/office/officeart/2005/8/layout/hList6" loCatId="list" qsTypeId="urn:microsoft.com/office/officeart/2005/8/quickstyle/3d1" qsCatId="3D" csTypeId="urn:microsoft.com/office/officeart/2005/8/colors/colorful2" csCatId="colorful" phldr="1"/>
      <dgm:spPr/>
      <dgm:t>
        <a:bodyPr/>
        <a:lstStyle/>
        <a:p>
          <a:endParaRPr lang="en-GB"/>
        </a:p>
      </dgm:t>
    </dgm:pt>
    <dgm:pt modelId="{DB0BBF3F-2C0D-4DC2-907B-9A18C7428265}">
      <dgm:prSet phldrT="[Text]"/>
      <dgm:spPr>
        <a:solidFill>
          <a:srgbClr val="00B050"/>
        </a:solidFill>
      </dgm:spPr>
      <dgm:t>
        <a:bodyPr/>
        <a:lstStyle/>
        <a:p>
          <a:r>
            <a:rPr lang="en-GB" dirty="0" smtClean="0">
              <a:solidFill>
                <a:schemeClr val="tx1"/>
              </a:solidFill>
            </a:rPr>
            <a:t>Process Implementation</a:t>
          </a:r>
          <a:endParaRPr lang="en-GB" dirty="0">
            <a:solidFill>
              <a:schemeClr val="tx1"/>
            </a:solidFill>
          </a:endParaRPr>
        </a:p>
      </dgm:t>
    </dgm:pt>
    <dgm:pt modelId="{039EC2E3-26EC-41A6-A1CB-EECBDC9031BD}" type="parTrans" cxnId="{64B25980-3FB8-496B-9D8A-F9068D940A50}">
      <dgm:prSet/>
      <dgm:spPr/>
      <dgm:t>
        <a:bodyPr/>
        <a:lstStyle/>
        <a:p>
          <a:endParaRPr lang="en-GB"/>
        </a:p>
      </dgm:t>
    </dgm:pt>
    <dgm:pt modelId="{B7E8FFAD-1274-4A49-89CC-FF2CD0005693}" type="sibTrans" cxnId="{64B25980-3FB8-496B-9D8A-F9068D940A50}">
      <dgm:prSet/>
      <dgm:spPr/>
      <dgm:t>
        <a:bodyPr/>
        <a:lstStyle/>
        <a:p>
          <a:endParaRPr lang="en-GB"/>
        </a:p>
      </dgm:t>
    </dgm:pt>
    <dgm:pt modelId="{D1029186-CA35-44B9-B96A-0054DC520E1B}">
      <dgm:prSet phldrT="[Text]"/>
      <dgm:spPr>
        <a:solidFill>
          <a:srgbClr val="FF0000"/>
        </a:solidFill>
      </dgm:spPr>
      <dgm:t>
        <a:bodyPr/>
        <a:lstStyle/>
        <a:p>
          <a:r>
            <a:rPr lang="en-GB" dirty="0" smtClean="0">
              <a:solidFill>
                <a:schemeClr val="tx1"/>
              </a:solidFill>
            </a:rPr>
            <a:t>Measurement, Assessment and Improvement</a:t>
          </a:r>
          <a:endParaRPr lang="en-GB" dirty="0">
            <a:solidFill>
              <a:schemeClr val="tx1"/>
            </a:solidFill>
          </a:endParaRPr>
        </a:p>
      </dgm:t>
    </dgm:pt>
    <dgm:pt modelId="{C05E442A-8479-483A-9190-8F194EA54D28}" type="parTrans" cxnId="{1A960142-69F7-4B19-9F25-77FF54E056BB}">
      <dgm:prSet/>
      <dgm:spPr/>
      <dgm:t>
        <a:bodyPr/>
        <a:lstStyle/>
        <a:p>
          <a:endParaRPr lang="en-GB"/>
        </a:p>
      </dgm:t>
    </dgm:pt>
    <dgm:pt modelId="{AECCDB75-20FC-45B1-8A4A-902CE634CA32}" type="sibTrans" cxnId="{1A960142-69F7-4B19-9F25-77FF54E056BB}">
      <dgm:prSet/>
      <dgm:spPr/>
      <dgm:t>
        <a:bodyPr/>
        <a:lstStyle/>
        <a:p>
          <a:endParaRPr lang="en-GB"/>
        </a:p>
      </dgm:t>
    </dgm:pt>
    <dgm:pt modelId="{4804E46D-ED12-473B-8DFE-869CF0EC3509}">
      <dgm:prSet phldrT="[Text]"/>
      <dgm:spPr>
        <a:solidFill>
          <a:schemeClr val="tx2">
            <a:lumMod val="60000"/>
            <a:lumOff val="40000"/>
          </a:schemeClr>
        </a:solidFill>
      </dgm:spPr>
      <dgm:t>
        <a:bodyPr/>
        <a:lstStyle/>
        <a:p>
          <a:r>
            <a:rPr lang="en-GB" dirty="0" smtClean="0">
              <a:solidFill>
                <a:schemeClr val="tx1"/>
              </a:solidFill>
            </a:rPr>
            <a:t>Responsibility of Management</a:t>
          </a:r>
          <a:endParaRPr lang="en-GB" dirty="0">
            <a:solidFill>
              <a:schemeClr val="tx1"/>
            </a:solidFill>
          </a:endParaRPr>
        </a:p>
      </dgm:t>
    </dgm:pt>
    <dgm:pt modelId="{22E07924-535D-4F5C-A872-70636EA08C4A}" type="sibTrans" cxnId="{8105F45A-B71C-4B78-B905-3943CD7F6665}">
      <dgm:prSet/>
      <dgm:spPr/>
      <dgm:t>
        <a:bodyPr/>
        <a:lstStyle/>
        <a:p>
          <a:endParaRPr lang="en-GB"/>
        </a:p>
      </dgm:t>
    </dgm:pt>
    <dgm:pt modelId="{22EDB9E6-786C-42CA-80A5-B8F0B63F019A}" type="parTrans" cxnId="{8105F45A-B71C-4B78-B905-3943CD7F6665}">
      <dgm:prSet/>
      <dgm:spPr/>
      <dgm:t>
        <a:bodyPr/>
        <a:lstStyle/>
        <a:p>
          <a:endParaRPr lang="en-GB"/>
        </a:p>
      </dgm:t>
    </dgm:pt>
    <dgm:pt modelId="{DAC07398-A058-459C-99C4-6C856846F123}">
      <dgm:prSet/>
      <dgm:spPr>
        <a:solidFill>
          <a:schemeClr val="accent3">
            <a:lumMod val="50000"/>
          </a:schemeClr>
        </a:solidFill>
      </dgm:spPr>
      <dgm:t>
        <a:bodyPr/>
        <a:lstStyle/>
        <a:p>
          <a:r>
            <a:rPr lang="en-GB" dirty="0" smtClean="0">
              <a:solidFill>
                <a:schemeClr val="tx1"/>
              </a:solidFill>
            </a:rPr>
            <a:t>Management of Resources</a:t>
          </a:r>
          <a:endParaRPr lang="en-GB" dirty="0">
            <a:solidFill>
              <a:schemeClr val="tx1"/>
            </a:solidFill>
          </a:endParaRPr>
        </a:p>
      </dgm:t>
    </dgm:pt>
    <dgm:pt modelId="{C090B401-B3BF-4BEE-BEFF-4BE408B68F9A}" type="parTrans" cxnId="{A2CD2023-8949-43C6-88C8-E077AFA7ECF4}">
      <dgm:prSet/>
      <dgm:spPr/>
      <dgm:t>
        <a:bodyPr/>
        <a:lstStyle/>
        <a:p>
          <a:endParaRPr lang="en-GB"/>
        </a:p>
      </dgm:t>
    </dgm:pt>
    <dgm:pt modelId="{CEB42360-127A-4FDD-A6C2-0FB5FE2312A8}" type="sibTrans" cxnId="{A2CD2023-8949-43C6-88C8-E077AFA7ECF4}">
      <dgm:prSet/>
      <dgm:spPr/>
      <dgm:t>
        <a:bodyPr/>
        <a:lstStyle/>
        <a:p>
          <a:endParaRPr lang="en-GB"/>
        </a:p>
      </dgm:t>
    </dgm:pt>
    <dgm:pt modelId="{640A9B5B-CA77-461E-9666-6BCD7A79E699}" type="pres">
      <dgm:prSet presAssocID="{89FECE1C-F1C5-48B6-8CD9-4576506469A6}" presName="Name0" presStyleCnt="0">
        <dgm:presLayoutVars>
          <dgm:dir/>
          <dgm:resizeHandles val="exact"/>
        </dgm:presLayoutVars>
      </dgm:prSet>
      <dgm:spPr/>
      <dgm:t>
        <a:bodyPr/>
        <a:lstStyle/>
        <a:p>
          <a:endParaRPr lang="en-GB"/>
        </a:p>
      </dgm:t>
    </dgm:pt>
    <dgm:pt modelId="{E92A5F8C-2C44-4F18-858C-DD81560C2AB4}" type="pres">
      <dgm:prSet presAssocID="{4804E46D-ED12-473B-8DFE-869CF0EC3509}" presName="node" presStyleLbl="node1" presStyleIdx="0" presStyleCnt="4" custScaleY="90182">
        <dgm:presLayoutVars>
          <dgm:bulletEnabled val="1"/>
        </dgm:presLayoutVars>
      </dgm:prSet>
      <dgm:spPr/>
      <dgm:t>
        <a:bodyPr/>
        <a:lstStyle/>
        <a:p>
          <a:endParaRPr lang="en-GB"/>
        </a:p>
      </dgm:t>
    </dgm:pt>
    <dgm:pt modelId="{8625B774-092B-494D-BDC3-97D23D6B608C}" type="pres">
      <dgm:prSet presAssocID="{22E07924-535D-4F5C-A872-70636EA08C4A}" presName="sibTrans" presStyleCnt="0"/>
      <dgm:spPr/>
    </dgm:pt>
    <dgm:pt modelId="{9B7292F1-3263-4744-A4C3-AF971C0F3E98}" type="pres">
      <dgm:prSet presAssocID="{DAC07398-A058-459C-99C4-6C856846F123}" presName="node" presStyleLbl="node1" presStyleIdx="1" presStyleCnt="4" custScaleY="90182" custLinFactNeighborX="-13427" custLinFactNeighborY="1746">
        <dgm:presLayoutVars>
          <dgm:bulletEnabled val="1"/>
        </dgm:presLayoutVars>
      </dgm:prSet>
      <dgm:spPr/>
      <dgm:t>
        <a:bodyPr/>
        <a:lstStyle/>
        <a:p>
          <a:endParaRPr lang="en-GB"/>
        </a:p>
      </dgm:t>
    </dgm:pt>
    <dgm:pt modelId="{31059931-188F-49FD-8720-3817D148EAB8}" type="pres">
      <dgm:prSet presAssocID="{CEB42360-127A-4FDD-A6C2-0FB5FE2312A8}" presName="sibTrans" presStyleCnt="0"/>
      <dgm:spPr/>
    </dgm:pt>
    <dgm:pt modelId="{983EAA69-CBFB-4130-B0AB-6E264FF402B2}" type="pres">
      <dgm:prSet presAssocID="{DB0BBF3F-2C0D-4DC2-907B-9A18C7428265}" presName="node" presStyleLbl="node1" presStyleIdx="2" presStyleCnt="4" custScaleX="113979" custScaleY="87034" custLinFactNeighborX="20818" custLinFactNeighborY="-726">
        <dgm:presLayoutVars>
          <dgm:bulletEnabled val="1"/>
        </dgm:presLayoutVars>
      </dgm:prSet>
      <dgm:spPr/>
      <dgm:t>
        <a:bodyPr/>
        <a:lstStyle/>
        <a:p>
          <a:endParaRPr lang="en-GB"/>
        </a:p>
      </dgm:t>
    </dgm:pt>
    <dgm:pt modelId="{441E72EA-813F-43B2-9629-EB6B25F9B2CB}" type="pres">
      <dgm:prSet presAssocID="{B7E8FFAD-1274-4A49-89CC-FF2CD0005693}" presName="sibTrans" presStyleCnt="0"/>
      <dgm:spPr/>
    </dgm:pt>
    <dgm:pt modelId="{64CD53B2-FBDB-4CFE-A0FF-730BEF6D0931}" type="pres">
      <dgm:prSet presAssocID="{D1029186-CA35-44B9-B96A-0054DC520E1B}" presName="node" presStyleLbl="node1" presStyleIdx="3" presStyleCnt="4" custScaleY="90182">
        <dgm:presLayoutVars>
          <dgm:bulletEnabled val="1"/>
        </dgm:presLayoutVars>
      </dgm:prSet>
      <dgm:spPr/>
      <dgm:t>
        <a:bodyPr/>
        <a:lstStyle/>
        <a:p>
          <a:endParaRPr lang="en-GB"/>
        </a:p>
      </dgm:t>
    </dgm:pt>
  </dgm:ptLst>
  <dgm:cxnLst>
    <dgm:cxn modelId="{A2CD2023-8949-43C6-88C8-E077AFA7ECF4}" srcId="{89FECE1C-F1C5-48B6-8CD9-4576506469A6}" destId="{DAC07398-A058-459C-99C4-6C856846F123}" srcOrd="1" destOrd="0" parTransId="{C090B401-B3BF-4BEE-BEFF-4BE408B68F9A}" sibTransId="{CEB42360-127A-4FDD-A6C2-0FB5FE2312A8}"/>
    <dgm:cxn modelId="{8105F45A-B71C-4B78-B905-3943CD7F6665}" srcId="{89FECE1C-F1C5-48B6-8CD9-4576506469A6}" destId="{4804E46D-ED12-473B-8DFE-869CF0EC3509}" srcOrd="0" destOrd="0" parTransId="{22EDB9E6-786C-42CA-80A5-B8F0B63F019A}" sibTransId="{22E07924-535D-4F5C-A872-70636EA08C4A}"/>
    <dgm:cxn modelId="{1A960142-69F7-4B19-9F25-77FF54E056BB}" srcId="{89FECE1C-F1C5-48B6-8CD9-4576506469A6}" destId="{D1029186-CA35-44B9-B96A-0054DC520E1B}" srcOrd="3" destOrd="0" parTransId="{C05E442A-8479-483A-9190-8F194EA54D28}" sibTransId="{AECCDB75-20FC-45B1-8A4A-902CE634CA32}"/>
    <dgm:cxn modelId="{A434BD75-4F0A-48D4-88D6-51C33F5B10E1}" type="presOf" srcId="{DAC07398-A058-459C-99C4-6C856846F123}" destId="{9B7292F1-3263-4744-A4C3-AF971C0F3E98}" srcOrd="0" destOrd="0" presId="urn:microsoft.com/office/officeart/2005/8/layout/hList6"/>
    <dgm:cxn modelId="{64B25980-3FB8-496B-9D8A-F9068D940A50}" srcId="{89FECE1C-F1C5-48B6-8CD9-4576506469A6}" destId="{DB0BBF3F-2C0D-4DC2-907B-9A18C7428265}" srcOrd="2" destOrd="0" parTransId="{039EC2E3-26EC-41A6-A1CB-EECBDC9031BD}" sibTransId="{B7E8FFAD-1274-4A49-89CC-FF2CD0005693}"/>
    <dgm:cxn modelId="{D8149B78-A163-45AD-A41B-D5EB91BADE1A}" type="presOf" srcId="{4804E46D-ED12-473B-8DFE-869CF0EC3509}" destId="{E92A5F8C-2C44-4F18-858C-DD81560C2AB4}" srcOrd="0" destOrd="0" presId="urn:microsoft.com/office/officeart/2005/8/layout/hList6"/>
    <dgm:cxn modelId="{6D5CEC8F-6975-49EF-B9C8-8F9303DA37AA}" type="presOf" srcId="{89FECE1C-F1C5-48B6-8CD9-4576506469A6}" destId="{640A9B5B-CA77-461E-9666-6BCD7A79E699}" srcOrd="0" destOrd="0" presId="urn:microsoft.com/office/officeart/2005/8/layout/hList6"/>
    <dgm:cxn modelId="{6305979A-699D-447D-AF96-4E962A98BF30}" type="presOf" srcId="{D1029186-CA35-44B9-B96A-0054DC520E1B}" destId="{64CD53B2-FBDB-4CFE-A0FF-730BEF6D0931}" srcOrd="0" destOrd="0" presId="urn:microsoft.com/office/officeart/2005/8/layout/hList6"/>
    <dgm:cxn modelId="{09091FD5-467C-4471-B23C-21994EF6E1FC}" type="presOf" srcId="{DB0BBF3F-2C0D-4DC2-907B-9A18C7428265}" destId="{983EAA69-CBFB-4130-B0AB-6E264FF402B2}" srcOrd="0" destOrd="0" presId="urn:microsoft.com/office/officeart/2005/8/layout/hList6"/>
    <dgm:cxn modelId="{660A3A3D-FC33-451C-8F45-93BCACEEA06D}" type="presParOf" srcId="{640A9B5B-CA77-461E-9666-6BCD7A79E699}" destId="{E92A5F8C-2C44-4F18-858C-DD81560C2AB4}" srcOrd="0" destOrd="0" presId="urn:microsoft.com/office/officeart/2005/8/layout/hList6"/>
    <dgm:cxn modelId="{F4979764-8DC2-405B-9AD1-B8C3B60E2A21}" type="presParOf" srcId="{640A9B5B-CA77-461E-9666-6BCD7A79E699}" destId="{8625B774-092B-494D-BDC3-97D23D6B608C}" srcOrd="1" destOrd="0" presId="urn:microsoft.com/office/officeart/2005/8/layout/hList6"/>
    <dgm:cxn modelId="{230A5D9C-4298-4AEE-8DA0-366F33B10980}" type="presParOf" srcId="{640A9B5B-CA77-461E-9666-6BCD7A79E699}" destId="{9B7292F1-3263-4744-A4C3-AF971C0F3E98}" srcOrd="2" destOrd="0" presId="urn:microsoft.com/office/officeart/2005/8/layout/hList6"/>
    <dgm:cxn modelId="{64EDF7E5-0EFF-49BA-BC33-5543DC56BD62}" type="presParOf" srcId="{640A9B5B-CA77-461E-9666-6BCD7A79E699}" destId="{31059931-188F-49FD-8720-3817D148EAB8}" srcOrd="3" destOrd="0" presId="urn:microsoft.com/office/officeart/2005/8/layout/hList6"/>
    <dgm:cxn modelId="{35114022-EAB6-4DD6-B52D-EF82D16D2D74}" type="presParOf" srcId="{640A9B5B-CA77-461E-9666-6BCD7A79E699}" destId="{983EAA69-CBFB-4130-B0AB-6E264FF402B2}" srcOrd="4" destOrd="0" presId="urn:microsoft.com/office/officeart/2005/8/layout/hList6"/>
    <dgm:cxn modelId="{D30D9EBF-8598-4B88-9A0C-987CEE633735}" type="presParOf" srcId="{640A9B5B-CA77-461E-9666-6BCD7A79E699}" destId="{441E72EA-813F-43B2-9629-EB6B25F9B2CB}" srcOrd="5" destOrd="0" presId="urn:microsoft.com/office/officeart/2005/8/layout/hList6"/>
    <dgm:cxn modelId="{C49521E3-51CE-461C-8A83-0B8446583EFE}" type="presParOf" srcId="{640A9B5B-CA77-461E-9666-6BCD7A79E699}" destId="{64CD53B2-FBDB-4CFE-A0FF-730BEF6D0931}" srcOrd="6" destOrd="0" presId="urn:microsoft.com/office/officeart/2005/8/layout/hList6"/>
  </dgm:cxnLst>
  <dgm:bg>
    <a:solidFill>
      <a:srgbClr val="EAEAEA"/>
    </a:solidFill>
  </dgm:bg>
  <dgm:whole>
    <a:ln w="38100">
      <a:solidFill>
        <a:schemeClr val="tx1"/>
      </a:solidFill>
      <a:prstDash val="sysDash"/>
    </a:ln>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2A5F8C-2C44-4F18-858C-DD81560C2AB4}">
      <dsp:nvSpPr>
        <dsp:cNvPr id="0" name=""/>
        <dsp:cNvSpPr/>
      </dsp:nvSpPr>
      <dsp:spPr>
        <a:xfrm rot="16200000">
          <a:off x="-59885" y="148217"/>
          <a:ext cx="1596345" cy="1473703"/>
        </a:xfrm>
        <a:prstGeom prst="flowChartManualOperation">
          <a:avLst/>
        </a:prstGeom>
        <a:solidFill>
          <a:schemeClr val="tx2">
            <a:lumMod val="60000"/>
            <a:lumOff val="40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5250" tIns="0" rIns="95060" bIns="0" numCol="1" spcCol="1270" anchor="ctr" anchorCtr="0">
          <a:noAutofit/>
        </a:bodyPr>
        <a:lstStyle/>
        <a:p>
          <a:pPr lvl="0" algn="ctr" defTabSz="666750">
            <a:lnSpc>
              <a:spcPct val="90000"/>
            </a:lnSpc>
            <a:spcBef>
              <a:spcPct val="0"/>
            </a:spcBef>
            <a:spcAft>
              <a:spcPct val="35000"/>
            </a:spcAft>
          </a:pPr>
          <a:r>
            <a:rPr lang="en-GB" sz="1500" kern="1200" dirty="0" smtClean="0">
              <a:solidFill>
                <a:schemeClr val="tx1"/>
              </a:solidFill>
            </a:rPr>
            <a:t>Responsibility of Management</a:t>
          </a:r>
          <a:endParaRPr lang="en-GB" sz="1500" kern="1200" dirty="0">
            <a:solidFill>
              <a:schemeClr val="tx1"/>
            </a:solidFill>
          </a:endParaRPr>
        </a:p>
      </dsp:txBody>
      <dsp:txXfrm rot="5400000">
        <a:off x="1436" y="406165"/>
        <a:ext cx="1473703" cy="957807"/>
      </dsp:txXfrm>
    </dsp:sp>
    <dsp:sp modelId="{9B7292F1-3263-4744-A4C3-AF971C0F3E98}">
      <dsp:nvSpPr>
        <dsp:cNvPr id="0" name=""/>
        <dsp:cNvSpPr/>
      </dsp:nvSpPr>
      <dsp:spPr>
        <a:xfrm rot="16200000">
          <a:off x="1509505" y="179123"/>
          <a:ext cx="1596345" cy="1473703"/>
        </a:xfrm>
        <a:prstGeom prst="flowChartManualOperation">
          <a:avLst/>
        </a:prstGeom>
        <a:solidFill>
          <a:schemeClr val="accent3">
            <a:lumMod val="50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5250" tIns="0" rIns="95060" bIns="0" numCol="1" spcCol="1270" anchor="ctr" anchorCtr="0">
          <a:noAutofit/>
        </a:bodyPr>
        <a:lstStyle/>
        <a:p>
          <a:pPr lvl="0" algn="ctr" defTabSz="666750">
            <a:lnSpc>
              <a:spcPct val="90000"/>
            </a:lnSpc>
            <a:spcBef>
              <a:spcPct val="0"/>
            </a:spcBef>
            <a:spcAft>
              <a:spcPct val="35000"/>
            </a:spcAft>
          </a:pPr>
          <a:r>
            <a:rPr lang="en-GB" sz="1500" kern="1200" dirty="0" smtClean="0">
              <a:solidFill>
                <a:schemeClr val="tx1"/>
              </a:solidFill>
            </a:rPr>
            <a:t>Management of Resources</a:t>
          </a:r>
          <a:endParaRPr lang="en-GB" sz="1500" kern="1200" dirty="0">
            <a:solidFill>
              <a:schemeClr val="tx1"/>
            </a:solidFill>
          </a:endParaRPr>
        </a:p>
      </dsp:txBody>
      <dsp:txXfrm rot="5400000">
        <a:off x="1570826" y="437071"/>
        <a:ext cx="1473703" cy="957807"/>
      </dsp:txXfrm>
    </dsp:sp>
    <dsp:sp modelId="{983EAA69-CBFB-4130-B0AB-6E264FF402B2}">
      <dsp:nvSpPr>
        <dsp:cNvPr id="0" name=""/>
        <dsp:cNvSpPr/>
      </dsp:nvSpPr>
      <dsp:spPr>
        <a:xfrm rot="16200000">
          <a:off x="3262453" y="32361"/>
          <a:ext cx="1540621" cy="1679712"/>
        </a:xfrm>
        <a:prstGeom prst="flowChartManualOperation">
          <a:avLst/>
        </a:prstGeom>
        <a:solidFill>
          <a:srgbClr val="00B05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5250" tIns="0" rIns="95060" bIns="0" numCol="1" spcCol="1270" anchor="ctr" anchorCtr="0">
          <a:noAutofit/>
        </a:bodyPr>
        <a:lstStyle/>
        <a:p>
          <a:pPr lvl="0" algn="ctr" defTabSz="666750">
            <a:lnSpc>
              <a:spcPct val="90000"/>
            </a:lnSpc>
            <a:spcBef>
              <a:spcPct val="0"/>
            </a:spcBef>
            <a:spcAft>
              <a:spcPct val="35000"/>
            </a:spcAft>
          </a:pPr>
          <a:r>
            <a:rPr lang="en-GB" sz="1500" kern="1200" dirty="0" smtClean="0">
              <a:solidFill>
                <a:schemeClr val="tx1"/>
              </a:solidFill>
            </a:rPr>
            <a:t>Process Implementation</a:t>
          </a:r>
          <a:endParaRPr lang="en-GB" sz="1500" kern="1200" dirty="0">
            <a:solidFill>
              <a:schemeClr val="tx1"/>
            </a:solidFill>
          </a:endParaRPr>
        </a:p>
      </dsp:txBody>
      <dsp:txXfrm rot="5400000">
        <a:off x="3192908" y="410030"/>
        <a:ext cx="1679712" cy="924373"/>
      </dsp:txXfrm>
    </dsp:sp>
    <dsp:sp modelId="{64CD53B2-FBDB-4CFE-A0FF-730BEF6D0931}">
      <dsp:nvSpPr>
        <dsp:cNvPr id="0" name=""/>
        <dsp:cNvSpPr/>
      </dsp:nvSpPr>
      <dsp:spPr>
        <a:xfrm rot="16200000">
          <a:off x="4898817" y="148217"/>
          <a:ext cx="1596345" cy="1473703"/>
        </a:xfrm>
        <a:prstGeom prst="flowChartManualOperation">
          <a:avLst/>
        </a:prstGeom>
        <a:solidFill>
          <a:srgbClr val="FF000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5250" tIns="0" rIns="95060" bIns="0" numCol="1" spcCol="1270" anchor="ctr" anchorCtr="0">
          <a:noAutofit/>
        </a:bodyPr>
        <a:lstStyle/>
        <a:p>
          <a:pPr lvl="0" algn="ctr" defTabSz="666750">
            <a:lnSpc>
              <a:spcPct val="90000"/>
            </a:lnSpc>
            <a:spcBef>
              <a:spcPct val="0"/>
            </a:spcBef>
            <a:spcAft>
              <a:spcPct val="35000"/>
            </a:spcAft>
          </a:pPr>
          <a:r>
            <a:rPr lang="en-GB" sz="1500" kern="1200" dirty="0" smtClean="0">
              <a:solidFill>
                <a:schemeClr val="tx1"/>
              </a:solidFill>
            </a:rPr>
            <a:t>Measurement, Assessment and Improvement</a:t>
          </a:r>
          <a:endParaRPr lang="en-GB" sz="1500" kern="1200" dirty="0">
            <a:solidFill>
              <a:schemeClr val="tx1"/>
            </a:solidFill>
          </a:endParaRPr>
        </a:p>
      </dsp:txBody>
      <dsp:txXfrm rot="5400000">
        <a:off x="4960138" y="406165"/>
        <a:ext cx="1473703" cy="957807"/>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575" cy="51117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4021138" y="0"/>
            <a:ext cx="3076575" cy="511175"/>
          </a:xfrm>
          <a:prstGeom prst="rect">
            <a:avLst/>
          </a:prstGeom>
        </p:spPr>
        <p:txBody>
          <a:bodyPr vert="horz" lIns="91440" tIns="45720" rIns="91440" bIns="45720" rtlCol="0"/>
          <a:lstStyle>
            <a:lvl1pPr algn="r">
              <a:defRPr sz="1200"/>
            </a:lvl1pPr>
          </a:lstStyle>
          <a:p>
            <a:fld id="{7DA5963B-CE0C-4E85-94CB-F0586A0A5FE8}" type="datetimeFigureOut">
              <a:rPr lang="en-GB" smtClean="0"/>
              <a:pPr/>
              <a:t>25/03/2018</a:t>
            </a:fld>
            <a:endParaRPr lang="en-GB"/>
          </a:p>
        </p:txBody>
      </p:sp>
      <p:sp>
        <p:nvSpPr>
          <p:cNvPr id="4" name="Footer Placeholder 3"/>
          <p:cNvSpPr>
            <a:spLocks noGrp="1"/>
          </p:cNvSpPr>
          <p:nvPr>
            <p:ph type="ftr" sz="quarter" idx="2"/>
          </p:nvPr>
        </p:nvSpPr>
        <p:spPr>
          <a:xfrm>
            <a:off x="0" y="9721850"/>
            <a:ext cx="3076575" cy="51117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4021138" y="9721850"/>
            <a:ext cx="3076575" cy="511175"/>
          </a:xfrm>
          <a:prstGeom prst="rect">
            <a:avLst/>
          </a:prstGeom>
        </p:spPr>
        <p:txBody>
          <a:bodyPr vert="horz" lIns="91440" tIns="45720" rIns="91440" bIns="45720" rtlCol="0" anchor="b"/>
          <a:lstStyle>
            <a:lvl1pPr algn="r">
              <a:defRPr sz="1200"/>
            </a:lvl1pPr>
          </a:lstStyle>
          <a:p>
            <a:fld id="{EBED6023-9B31-4BB5-9B5B-D1790D4191A2}" type="slidenum">
              <a:rPr lang="en-GB" smtClean="0"/>
              <a:pPr/>
              <a:t>‹#›</a:t>
            </a:fld>
            <a:endParaRPr lang="en-GB"/>
          </a:p>
        </p:txBody>
      </p:sp>
    </p:spTree>
    <p:extLst>
      <p:ext uri="{BB962C8B-B14F-4D97-AF65-F5344CB8AC3E}">
        <p14:creationId xmlns:p14="http://schemas.microsoft.com/office/powerpoint/2010/main" val="40492546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137" cy="512222"/>
          </a:xfrm>
          <a:prstGeom prst="rect">
            <a:avLst/>
          </a:prstGeom>
        </p:spPr>
        <p:txBody>
          <a:bodyPr vert="horz" lIns="94736" tIns="47368" rIns="94736" bIns="47368" rtlCol="0"/>
          <a:lstStyle>
            <a:lvl1pPr algn="l">
              <a:defRPr sz="1200"/>
            </a:lvl1pPr>
          </a:lstStyle>
          <a:p>
            <a:endParaRPr lang="en-GB"/>
          </a:p>
        </p:txBody>
      </p:sp>
      <p:sp>
        <p:nvSpPr>
          <p:cNvPr id="3" name="Date Placeholder 2"/>
          <p:cNvSpPr>
            <a:spLocks noGrp="1"/>
          </p:cNvSpPr>
          <p:nvPr>
            <p:ph type="dt" idx="1"/>
          </p:nvPr>
        </p:nvSpPr>
        <p:spPr>
          <a:xfrm>
            <a:off x="4020507" y="0"/>
            <a:ext cx="3077137" cy="512222"/>
          </a:xfrm>
          <a:prstGeom prst="rect">
            <a:avLst/>
          </a:prstGeom>
        </p:spPr>
        <p:txBody>
          <a:bodyPr vert="horz" lIns="94736" tIns="47368" rIns="94736" bIns="47368" rtlCol="0"/>
          <a:lstStyle>
            <a:lvl1pPr algn="r">
              <a:defRPr sz="1200"/>
            </a:lvl1pPr>
          </a:lstStyle>
          <a:p>
            <a:fld id="{5E945880-6D3B-45FB-851F-AFC0D1D23A0C}" type="datetimeFigureOut">
              <a:rPr lang="en-GB" smtClean="0"/>
              <a:pPr/>
              <a:t>25/03/2018</a:t>
            </a:fld>
            <a:endParaRPr lang="en-GB"/>
          </a:p>
        </p:txBody>
      </p:sp>
      <p:sp>
        <p:nvSpPr>
          <p:cNvPr id="4" name="Slide Image Placeholder 3"/>
          <p:cNvSpPr>
            <a:spLocks noGrp="1" noRot="1" noChangeAspect="1"/>
          </p:cNvSpPr>
          <p:nvPr>
            <p:ph type="sldImg" idx="2"/>
          </p:nvPr>
        </p:nvSpPr>
        <p:spPr>
          <a:xfrm>
            <a:off x="779463" y="768350"/>
            <a:ext cx="5540375" cy="3836988"/>
          </a:xfrm>
          <a:prstGeom prst="rect">
            <a:avLst/>
          </a:prstGeom>
          <a:noFill/>
          <a:ln w="12700">
            <a:solidFill>
              <a:prstClr val="black"/>
            </a:solidFill>
          </a:ln>
        </p:spPr>
        <p:txBody>
          <a:bodyPr vert="horz" lIns="94736" tIns="47368" rIns="94736" bIns="47368" rtlCol="0" anchor="ctr"/>
          <a:lstStyle/>
          <a:p>
            <a:endParaRPr lang="en-GB"/>
          </a:p>
        </p:txBody>
      </p:sp>
      <p:sp>
        <p:nvSpPr>
          <p:cNvPr id="5" name="Notes Placeholder 4"/>
          <p:cNvSpPr>
            <a:spLocks noGrp="1"/>
          </p:cNvSpPr>
          <p:nvPr>
            <p:ph type="body" sz="quarter" idx="3"/>
          </p:nvPr>
        </p:nvSpPr>
        <p:spPr>
          <a:xfrm>
            <a:off x="709602" y="4862017"/>
            <a:ext cx="5680103" cy="4605085"/>
          </a:xfrm>
          <a:prstGeom prst="rect">
            <a:avLst/>
          </a:prstGeom>
        </p:spPr>
        <p:txBody>
          <a:bodyPr vert="horz" lIns="94736" tIns="47368" rIns="94736" bIns="47368"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720755"/>
            <a:ext cx="3077137" cy="512222"/>
          </a:xfrm>
          <a:prstGeom prst="rect">
            <a:avLst/>
          </a:prstGeom>
        </p:spPr>
        <p:txBody>
          <a:bodyPr vert="horz" lIns="94736" tIns="47368" rIns="94736" bIns="47368" rtlCol="0" anchor="b"/>
          <a:lstStyle>
            <a:lvl1pPr algn="l">
              <a:defRPr sz="1200"/>
            </a:lvl1pPr>
          </a:lstStyle>
          <a:p>
            <a:endParaRPr lang="en-GB"/>
          </a:p>
        </p:txBody>
      </p:sp>
      <p:sp>
        <p:nvSpPr>
          <p:cNvPr id="7" name="Slide Number Placeholder 6"/>
          <p:cNvSpPr>
            <a:spLocks noGrp="1"/>
          </p:cNvSpPr>
          <p:nvPr>
            <p:ph type="sldNum" sz="quarter" idx="5"/>
          </p:nvPr>
        </p:nvSpPr>
        <p:spPr>
          <a:xfrm>
            <a:off x="4020507" y="9720755"/>
            <a:ext cx="3077137" cy="512222"/>
          </a:xfrm>
          <a:prstGeom prst="rect">
            <a:avLst/>
          </a:prstGeom>
        </p:spPr>
        <p:txBody>
          <a:bodyPr vert="horz" lIns="94736" tIns="47368" rIns="94736" bIns="47368" rtlCol="0" anchor="b"/>
          <a:lstStyle>
            <a:lvl1pPr algn="r">
              <a:defRPr sz="1200"/>
            </a:lvl1pPr>
          </a:lstStyle>
          <a:p>
            <a:fld id="{5750A1E1-C8D9-4447-9192-37BA973CD27A}" type="slidenum">
              <a:rPr lang="en-GB" smtClean="0"/>
              <a:pPr/>
              <a:t>‹#›</a:t>
            </a:fld>
            <a:endParaRPr lang="en-GB"/>
          </a:p>
        </p:txBody>
      </p:sp>
    </p:spTree>
    <p:extLst>
      <p:ext uri="{BB962C8B-B14F-4D97-AF65-F5344CB8AC3E}">
        <p14:creationId xmlns:p14="http://schemas.microsoft.com/office/powerpoint/2010/main" val="4008544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10"/>
          </p:nvPr>
        </p:nvSpPr>
        <p:spPr/>
        <p:txBody>
          <a:bodyPr/>
          <a:lstStyle/>
          <a:p>
            <a:fld id="{A08AD240-CF06-47CD-99C3-8035E057ED30}" type="slidenum">
              <a:rPr lang="sl-SI" smtClean="0"/>
              <a:pPr/>
              <a:t>2</a:t>
            </a:fld>
            <a:endParaRPr lang="sl-SI" dirty="0"/>
          </a:p>
        </p:txBody>
      </p:sp>
    </p:spTree>
    <p:extLst>
      <p:ext uri="{BB962C8B-B14F-4D97-AF65-F5344CB8AC3E}">
        <p14:creationId xmlns:p14="http://schemas.microsoft.com/office/powerpoint/2010/main" val="26853992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600">
                <a:solidFill>
                  <a:schemeClr val="tx1"/>
                </a:solidFill>
                <a:latin typeface="Times New Roman" pitchFamily="18" charset="0"/>
                <a:ea typeface="MS PGothic" pitchFamily="34" charset="-128"/>
              </a:defRPr>
            </a:lvl1pPr>
            <a:lvl2pPr marL="804763" indent="-309524" eaLnBrk="0" hangingPunct="0">
              <a:defRPr sz="2600">
                <a:solidFill>
                  <a:schemeClr val="tx1"/>
                </a:solidFill>
                <a:latin typeface="Times New Roman" pitchFamily="18" charset="0"/>
                <a:ea typeface="MS PGothic" pitchFamily="34" charset="-128"/>
              </a:defRPr>
            </a:lvl2pPr>
            <a:lvl3pPr marL="1238098" indent="-247620" eaLnBrk="0" hangingPunct="0">
              <a:defRPr sz="2600">
                <a:solidFill>
                  <a:schemeClr val="tx1"/>
                </a:solidFill>
                <a:latin typeface="Times New Roman" pitchFamily="18" charset="0"/>
                <a:ea typeface="MS PGothic" pitchFamily="34" charset="-128"/>
              </a:defRPr>
            </a:lvl3pPr>
            <a:lvl4pPr marL="1733337" indent="-247620" eaLnBrk="0" hangingPunct="0">
              <a:defRPr sz="2600">
                <a:solidFill>
                  <a:schemeClr val="tx1"/>
                </a:solidFill>
                <a:latin typeface="Times New Roman" pitchFamily="18" charset="0"/>
                <a:ea typeface="MS PGothic" pitchFamily="34" charset="-128"/>
              </a:defRPr>
            </a:lvl4pPr>
            <a:lvl5pPr marL="2228576" indent="-247620" eaLnBrk="0" hangingPunct="0">
              <a:defRPr sz="2600">
                <a:solidFill>
                  <a:schemeClr val="tx1"/>
                </a:solidFill>
                <a:latin typeface="Times New Roman" pitchFamily="18" charset="0"/>
                <a:ea typeface="MS PGothic" pitchFamily="34" charset="-128"/>
              </a:defRPr>
            </a:lvl5pPr>
            <a:lvl6pPr marL="2723815" indent="-247620" eaLnBrk="0" fontAlgn="base" hangingPunct="0">
              <a:spcBef>
                <a:spcPct val="0"/>
              </a:spcBef>
              <a:spcAft>
                <a:spcPct val="0"/>
              </a:spcAft>
              <a:defRPr sz="2600">
                <a:solidFill>
                  <a:schemeClr val="tx1"/>
                </a:solidFill>
                <a:latin typeface="Times New Roman" pitchFamily="18" charset="0"/>
                <a:ea typeface="MS PGothic" pitchFamily="34" charset="-128"/>
              </a:defRPr>
            </a:lvl6pPr>
            <a:lvl7pPr marL="3219054" indent="-247620" eaLnBrk="0" fontAlgn="base" hangingPunct="0">
              <a:spcBef>
                <a:spcPct val="0"/>
              </a:spcBef>
              <a:spcAft>
                <a:spcPct val="0"/>
              </a:spcAft>
              <a:defRPr sz="2600">
                <a:solidFill>
                  <a:schemeClr val="tx1"/>
                </a:solidFill>
                <a:latin typeface="Times New Roman" pitchFamily="18" charset="0"/>
                <a:ea typeface="MS PGothic" pitchFamily="34" charset="-128"/>
              </a:defRPr>
            </a:lvl7pPr>
            <a:lvl8pPr marL="3714293" indent="-247620" eaLnBrk="0" fontAlgn="base" hangingPunct="0">
              <a:spcBef>
                <a:spcPct val="0"/>
              </a:spcBef>
              <a:spcAft>
                <a:spcPct val="0"/>
              </a:spcAft>
              <a:defRPr sz="2600">
                <a:solidFill>
                  <a:schemeClr val="tx1"/>
                </a:solidFill>
                <a:latin typeface="Times New Roman" pitchFamily="18" charset="0"/>
                <a:ea typeface="MS PGothic" pitchFamily="34" charset="-128"/>
              </a:defRPr>
            </a:lvl8pPr>
            <a:lvl9pPr marL="4209532" indent="-247620" eaLnBrk="0" fontAlgn="base" hangingPunct="0">
              <a:spcBef>
                <a:spcPct val="0"/>
              </a:spcBef>
              <a:spcAft>
                <a:spcPct val="0"/>
              </a:spcAft>
              <a:defRPr sz="2600">
                <a:solidFill>
                  <a:schemeClr val="tx1"/>
                </a:solidFill>
                <a:latin typeface="Times New Roman" pitchFamily="18" charset="0"/>
                <a:ea typeface="MS PGothic" pitchFamily="34" charset="-128"/>
              </a:defRPr>
            </a:lvl9pPr>
          </a:lstStyle>
          <a:p>
            <a:pPr eaLnBrk="1" hangingPunct="1">
              <a:defRPr/>
            </a:pPr>
            <a:fld id="{467B98A7-385A-4C4F-8172-DAAF0AD0C3AF}" type="slidenum">
              <a:rPr lang="en-GB" sz="1300"/>
              <a:pPr eaLnBrk="1" hangingPunct="1">
                <a:defRPr/>
              </a:pPr>
              <a:t>12</a:t>
            </a:fld>
            <a:endParaRPr lang="en-GB" sz="1300"/>
          </a:p>
        </p:txBody>
      </p:sp>
      <p:sp>
        <p:nvSpPr>
          <p:cNvPr id="30723" name="Rectangle 7"/>
          <p:cNvSpPr txBox="1">
            <a:spLocks noGrp="1" noChangeArrowheads="1"/>
          </p:cNvSpPr>
          <p:nvPr/>
        </p:nvSpPr>
        <p:spPr bwMode="auto">
          <a:xfrm>
            <a:off x="4021294" y="9721106"/>
            <a:ext cx="3076363" cy="51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48" tIns="49524" rIns="99048" bIns="49524" anchor="b"/>
          <a:lstStyle/>
          <a:p>
            <a:pPr algn="r"/>
            <a:fld id="{6C351027-35BC-44EC-B9DC-A16CF7CA7909}" type="slidenum">
              <a:rPr lang="en-GB" sz="1300"/>
              <a:pPr algn="r"/>
              <a:t>12</a:t>
            </a:fld>
            <a:endParaRPr lang="en-GB" sz="1300"/>
          </a:p>
        </p:txBody>
      </p:sp>
      <p:sp>
        <p:nvSpPr>
          <p:cNvPr id="56324" name="Rectangle 2"/>
          <p:cNvSpPr>
            <a:spLocks noGrp="1" noRot="1" noChangeAspect="1" noChangeArrowheads="1" noTextEdit="1"/>
          </p:cNvSpPr>
          <p:nvPr>
            <p:ph type="sldImg"/>
          </p:nvPr>
        </p:nvSpPr>
        <p:spPr>
          <a:ln/>
        </p:spPr>
      </p:sp>
      <p:sp>
        <p:nvSpPr>
          <p:cNvPr id="56325" name="Rectangle 3"/>
          <p:cNvSpPr>
            <a:spLocks noGrp="1" noChangeArrowheads="1"/>
          </p:cNvSpPr>
          <p:nvPr>
            <p:ph type="body" idx="1"/>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p>
            <a:pPr>
              <a:spcBef>
                <a:spcPts val="600"/>
              </a:spcBef>
              <a:defRPr/>
            </a:pPr>
            <a:r>
              <a:rPr lang="en-GB" sz="1200" dirty="0" smtClean="0">
                <a:ea typeface="MS PGothic" pitchFamily="34" charset="-128"/>
              </a:rPr>
              <a:t>Leadership for Safety is one</a:t>
            </a:r>
            <a:r>
              <a:rPr lang="en-GB" sz="1200" baseline="0" dirty="0" smtClean="0">
                <a:ea typeface="MS PGothic" pitchFamily="34" charset="-128"/>
              </a:rPr>
              <a:t> of the key characteristics will support Culture for Safety</a:t>
            </a:r>
            <a:endParaRPr lang="en-GB" sz="1200" dirty="0" smtClean="0">
              <a:ea typeface="MS PGothic"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smtClean="0"/>
              <a:t>The picture</a:t>
            </a:r>
            <a:r>
              <a:rPr lang="en-GB" sz="1200" baseline="0" dirty="0" smtClean="0"/>
              <a:t> shows the r</a:t>
            </a:r>
            <a:r>
              <a:rPr lang="en-GB" sz="1200" dirty="0" smtClean="0"/>
              <a:t>ole of the main entities during different phases of safety infrastructure development  for the establishment of </a:t>
            </a:r>
            <a:r>
              <a:rPr lang="en-GB" sz="1200" b="1" i="1" dirty="0" smtClean="0"/>
              <a:t>Leadership for safety, management for safety and culture for safety</a:t>
            </a:r>
          </a:p>
          <a:p>
            <a:pPr lvl="0"/>
            <a:endParaRPr lang="en-GB" b="0" i="0" dirty="0" smtClean="0"/>
          </a:p>
          <a:p>
            <a:pPr lvl="0"/>
            <a:r>
              <a:rPr lang="en-GB" sz="1200" b="0" i="0" dirty="0" smtClean="0"/>
              <a:t>(Phase 1) </a:t>
            </a:r>
            <a:r>
              <a:rPr lang="en-GB" sz="1200" b="0" i="0" dirty="0" smtClean="0">
                <a:latin typeface="Times"/>
                <a:ea typeface="Calibri" pitchFamily="34" charset="0"/>
                <a:cs typeface="Times New Roman" pitchFamily="18" charset="0"/>
              </a:rPr>
              <a:t>Action 72. The government should take into account the essential role of leadership and management for safety to achieve a high level of safety and to foster safety culture within organizations. </a:t>
            </a:r>
            <a:endParaRPr lang="en-AU" sz="400" b="0" i="0" dirty="0" smtClean="0">
              <a:solidFill>
                <a:schemeClr val="tx1"/>
              </a:solidFill>
              <a:latin typeface="Arial" pitchFamily="34" charset="0"/>
              <a:cs typeface="Arial" pitchFamily="34" charset="0"/>
            </a:endParaRPr>
          </a:p>
          <a:p>
            <a:r>
              <a:rPr lang="en-GB" sz="1200" b="0" i="0" dirty="0" smtClean="0"/>
              <a:t>(Phase 1) Action 74. The government, when identifying senior managers for the prospective organizations to be established, should look for persons with leadership capabilities and an attitude emphasizing safety culture.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dirty="0" smtClean="0"/>
              <a:t>(Phase 2) </a:t>
            </a:r>
            <a:r>
              <a:rPr lang="en-GB" sz="1200" b="0" i="0" dirty="0" smtClean="0">
                <a:latin typeface="Times" charset="0"/>
                <a:ea typeface="Calibri" pitchFamily="34" charset="0"/>
                <a:cs typeface="Times New Roman" pitchFamily="18" charset="0"/>
              </a:rPr>
              <a:t>Action 75. The regulatory body … should start developing and implementing effective management systems in their respective organizations and should promote a strong safety culture.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i="0" dirty="0" smtClean="0"/>
              <a:t>(Phase 2) </a:t>
            </a:r>
            <a:r>
              <a:rPr lang="en-GB" sz="800" b="0" i="0" dirty="0" smtClean="0">
                <a:latin typeface="Times" charset="0"/>
                <a:ea typeface="Calibri" pitchFamily="34" charset="0"/>
                <a:cs typeface="Times New Roman" pitchFamily="18" charset="0"/>
              </a:rPr>
              <a:t>Action 76. The regulatory body … should develop competences in managing the growth of and change in the organization. </a:t>
            </a:r>
            <a:endParaRPr lang="en-AU" sz="100" b="0" i="0" dirty="0" smtClean="0">
              <a:solidFill>
                <a:schemeClr val="tx1"/>
              </a:solidFill>
              <a:latin typeface="Arial" pitchFamily="34" charset="0"/>
              <a:cs typeface="Arial" pitchFamily="34" charset="0"/>
            </a:endParaRPr>
          </a:p>
          <a:p>
            <a:endParaRPr lang="en-GB" sz="800" b="0" i="0" dirty="0" smtClean="0"/>
          </a:p>
          <a:p>
            <a:r>
              <a:rPr lang="en-GB" sz="800" b="0" i="0" dirty="0" smtClean="0"/>
              <a:t>(Phase 3) from Action 78. The senior management of the regulatory body should provide effective leadership and effective management for safety to ensure a sustainable high level of safety and a strong safety culture.</a:t>
            </a:r>
          </a:p>
          <a:p>
            <a:r>
              <a:rPr lang="en-GB" sz="800" b="0" i="0" dirty="0" smtClean="0"/>
              <a:t>(Phase 3) from Action 82. The regulatory body should ensure that leadership and succession development programmes are in place to develop future leaders with a strong emphasis on safety.</a:t>
            </a:r>
            <a:endParaRPr lang="en-US" b="0" i="0" dirty="0" smtClean="0"/>
          </a:p>
        </p:txBody>
      </p:sp>
      <p:sp>
        <p:nvSpPr>
          <p:cNvPr id="50180" name="Slide Number Placeholder 3"/>
          <p:cNvSpPr>
            <a:spLocks noGrp="1"/>
          </p:cNvSpPr>
          <p:nvPr>
            <p:ph type="sldNum" sz="quarter" idx="5"/>
          </p:nvPr>
        </p:nvSpPr>
        <p:spPr>
          <a:noFill/>
        </p:spPr>
        <p:txBody>
          <a:bodyPr/>
          <a:lstStyle>
            <a:lvl1pPr defTabSz="985320" eaLnBrk="0" hangingPunct="0">
              <a:defRPr>
                <a:solidFill>
                  <a:schemeClr val="tx1"/>
                </a:solidFill>
                <a:latin typeface="Arial" charset="0"/>
                <a:cs typeface="Arial" charset="0"/>
              </a:defRPr>
            </a:lvl1pPr>
            <a:lvl2pPr marL="804763" indent="-309524" defTabSz="985320" eaLnBrk="0" hangingPunct="0">
              <a:defRPr>
                <a:solidFill>
                  <a:schemeClr val="tx1"/>
                </a:solidFill>
                <a:latin typeface="Arial" charset="0"/>
                <a:cs typeface="Arial" charset="0"/>
              </a:defRPr>
            </a:lvl2pPr>
            <a:lvl3pPr marL="1238098" indent="-247620" defTabSz="985320" eaLnBrk="0" hangingPunct="0">
              <a:defRPr>
                <a:solidFill>
                  <a:schemeClr val="tx1"/>
                </a:solidFill>
                <a:latin typeface="Arial" charset="0"/>
                <a:cs typeface="Arial" charset="0"/>
              </a:defRPr>
            </a:lvl3pPr>
            <a:lvl4pPr marL="1733337" indent="-247620" defTabSz="985320" eaLnBrk="0" hangingPunct="0">
              <a:defRPr>
                <a:solidFill>
                  <a:schemeClr val="tx1"/>
                </a:solidFill>
                <a:latin typeface="Arial" charset="0"/>
                <a:cs typeface="Arial" charset="0"/>
              </a:defRPr>
            </a:lvl4pPr>
            <a:lvl5pPr marL="2228576" indent="-247620" defTabSz="985320" eaLnBrk="0" hangingPunct="0">
              <a:defRPr>
                <a:solidFill>
                  <a:schemeClr val="tx1"/>
                </a:solidFill>
                <a:latin typeface="Arial" charset="0"/>
                <a:cs typeface="Arial" charset="0"/>
              </a:defRPr>
            </a:lvl5pPr>
            <a:lvl6pPr marL="2723815" indent="-247620" defTabSz="985320" eaLnBrk="0" fontAlgn="base" hangingPunct="0">
              <a:spcBef>
                <a:spcPct val="0"/>
              </a:spcBef>
              <a:spcAft>
                <a:spcPct val="0"/>
              </a:spcAft>
              <a:defRPr>
                <a:solidFill>
                  <a:schemeClr val="tx1"/>
                </a:solidFill>
                <a:latin typeface="Arial" charset="0"/>
                <a:cs typeface="Arial" charset="0"/>
              </a:defRPr>
            </a:lvl6pPr>
            <a:lvl7pPr marL="3219054" indent="-247620" defTabSz="985320" eaLnBrk="0" fontAlgn="base" hangingPunct="0">
              <a:spcBef>
                <a:spcPct val="0"/>
              </a:spcBef>
              <a:spcAft>
                <a:spcPct val="0"/>
              </a:spcAft>
              <a:defRPr>
                <a:solidFill>
                  <a:schemeClr val="tx1"/>
                </a:solidFill>
                <a:latin typeface="Arial" charset="0"/>
                <a:cs typeface="Arial" charset="0"/>
              </a:defRPr>
            </a:lvl7pPr>
            <a:lvl8pPr marL="3714293" indent="-247620" defTabSz="985320" eaLnBrk="0" fontAlgn="base" hangingPunct="0">
              <a:spcBef>
                <a:spcPct val="0"/>
              </a:spcBef>
              <a:spcAft>
                <a:spcPct val="0"/>
              </a:spcAft>
              <a:defRPr>
                <a:solidFill>
                  <a:schemeClr val="tx1"/>
                </a:solidFill>
                <a:latin typeface="Arial" charset="0"/>
                <a:cs typeface="Arial" charset="0"/>
              </a:defRPr>
            </a:lvl8pPr>
            <a:lvl9pPr marL="4209532" indent="-247620" defTabSz="985320" eaLnBrk="0" fontAlgn="base" hangingPunct="0">
              <a:spcBef>
                <a:spcPct val="0"/>
              </a:spcBef>
              <a:spcAft>
                <a:spcPct val="0"/>
              </a:spcAft>
              <a:defRPr>
                <a:solidFill>
                  <a:schemeClr val="tx1"/>
                </a:solidFill>
                <a:latin typeface="Arial" charset="0"/>
                <a:cs typeface="Arial" charset="0"/>
              </a:defRPr>
            </a:lvl9pPr>
          </a:lstStyle>
          <a:p>
            <a:pPr eaLnBrk="1" hangingPunct="1"/>
            <a:fld id="{9B3C7A96-49D8-4FE6-B4DC-C7B1C0F5C29B}" type="slidenum">
              <a:rPr lang="en-GB" smtClean="0"/>
              <a:pPr eaLnBrk="1" hangingPunct="1"/>
              <a:t>13</a:t>
            </a:fld>
            <a:endParaRPr lang="en-GB" smtClean="0"/>
          </a:p>
        </p:txBody>
      </p:sp>
    </p:spTree>
    <p:extLst>
      <p:ext uri="{BB962C8B-B14F-4D97-AF65-F5344CB8AC3E}">
        <p14:creationId xmlns:p14="http://schemas.microsoft.com/office/powerpoint/2010/main" val="39894389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Several definitions are available</a:t>
            </a:r>
            <a:endParaRPr lang="en-GB" dirty="0"/>
          </a:p>
        </p:txBody>
      </p:sp>
      <p:sp>
        <p:nvSpPr>
          <p:cNvPr id="4" name="Slide Number Placeholder 3"/>
          <p:cNvSpPr>
            <a:spLocks noGrp="1"/>
          </p:cNvSpPr>
          <p:nvPr>
            <p:ph type="sldNum" sz="quarter" idx="10"/>
          </p:nvPr>
        </p:nvSpPr>
        <p:spPr/>
        <p:txBody>
          <a:bodyPr/>
          <a:lstStyle/>
          <a:p>
            <a:fld id="{5750A1E1-C8D9-4447-9192-37BA973CD27A}" type="slidenum">
              <a:rPr lang="en-GB" smtClean="0"/>
              <a:pPr/>
              <a:t>15</a:t>
            </a:fld>
            <a:endParaRPr lang="en-GB"/>
          </a:p>
        </p:txBody>
      </p:sp>
    </p:spTree>
    <p:extLst>
      <p:ext uri="{BB962C8B-B14F-4D97-AF65-F5344CB8AC3E}">
        <p14:creationId xmlns:p14="http://schemas.microsoft.com/office/powerpoint/2010/main" val="34010733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0" i="0" dirty="0" smtClean="0">
                <a:solidFill>
                  <a:srgbClr val="000000"/>
                </a:solidFill>
                <a:latin typeface="Arial "/>
              </a:rPr>
              <a:t>GSR Part 2 – Leadership and Management for Safety provides</a:t>
            </a:r>
            <a:r>
              <a:rPr lang="en-GB" sz="1200" b="0" i="0" baseline="0" dirty="0" smtClean="0">
                <a:solidFill>
                  <a:srgbClr val="000000"/>
                </a:solidFill>
                <a:latin typeface="Arial "/>
              </a:rPr>
              <a:t> definitions of Management and Leadership</a:t>
            </a:r>
            <a:endParaRPr lang="en-GB" sz="1200" b="0" i="0" dirty="0" smtClean="0">
              <a:solidFill>
                <a:srgbClr val="000000"/>
              </a:solidFill>
              <a:latin typeface="Arial "/>
            </a:endParaRPr>
          </a:p>
          <a:p>
            <a:endParaRPr lang="en-AU" b="0" i="0" dirty="0"/>
          </a:p>
        </p:txBody>
      </p:sp>
      <p:sp>
        <p:nvSpPr>
          <p:cNvPr id="4" name="Slide Number Placeholder 3"/>
          <p:cNvSpPr>
            <a:spLocks noGrp="1"/>
          </p:cNvSpPr>
          <p:nvPr>
            <p:ph type="sldNum" sz="quarter" idx="10"/>
          </p:nvPr>
        </p:nvSpPr>
        <p:spPr/>
        <p:txBody>
          <a:bodyPr/>
          <a:lstStyle/>
          <a:p>
            <a:fld id="{5750A1E1-C8D9-4447-9192-37BA973CD27A}" type="slidenum">
              <a:rPr lang="en-GB" smtClean="0"/>
              <a:pPr/>
              <a:t>16</a:t>
            </a:fld>
            <a:endParaRPr lang="en-GB"/>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defTabSz="449263">
              <a:lnSpc>
                <a:spcPct val="120000"/>
              </a:lnSpc>
              <a:spcAft>
                <a:spcPts val="600"/>
              </a:spcAft>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400" dirty="0" smtClean="0">
                <a:solidFill>
                  <a:schemeClr val="tx1"/>
                </a:solidFill>
              </a:rPr>
              <a:t>Conclusions drawn from a research review of severe accidents on how leadership issues relates to safety</a:t>
            </a:r>
            <a:r>
              <a:rPr lang="en-GB" sz="1400" dirty="0" smtClean="0">
                <a:solidFill>
                  <a:schemeClr val="accent2">
                    <a:lumMod val="75000"/>
                  </a:schemeClr>
                </a:solidFill>
              </a:rPr>
              <a:t/>
            </a:r>
            <a:br>
              <a:rPr lang="en-GB" sz="1400" dirty="0" smtClean="0">
                <a:solidFill>
                  <a:schemeClr val="accent2">
                    <a:lumMod val="75000"/>
                  </a:schemeClr>
                </a:solidFill>
              </a:rPr>
            </a:br>
            <a:endParaRPr lang="en-GB" sz="1400" dirty="0" smtClean="0">
              <a:solidFill>
                <a:schemeClr val="accent2">
                  <a:lumMod val="75000"/>
                </a:schemeClr>
              </a:solidFill>
            </a:endParaRPr>
          </a:p>
          <a:p>
            <a:pPr defTabSz="449263">
              <a:lnSpc>
                <a:spcPct val="120000"/>
              </a:lnSpc>
              <a:spcAft>
                <a:spcPts val="600"/>
              </a:spcAft>
              <a:buSzPct val="1000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GB" sz="1400" b="1" dirty="0" smtClean="0">
                <a:solidFill>
                  <a:srgbClr val="000000"/>
                </a:solidFill>
                <a:latin typeface="Arial" charset="0"/>
              </a:rPr>
              <a:t>Leaders have a major impact on safety and staff perceptions (see attributes</a:t>
            </a:r>
            <a:r>
              <a:rPr lang="en-GB" sz="1400" b="1" baseline="0" dirty="0" smtClean="0">
                <a:solidFill>
                  <a:srgbClr val="000000"/>
                </a:solidFill>
                <a:latin typeface="Arial" charset="0"/>
              </a:rPr>
              <a:t> above)</a:t>
            </a:r>
            <a:r>
              <a:rPr lang="en-GB" sz="1400" b="1" dirty="0" smtClean="0">
                <a:solidFill>
                  <a:srgbClr val="000000"/>
                </a:solidFill>
                <a:latin typeface="Arial" charset="0"/>
              </a:rPr>
              <a:t>.</a:t>
            </a:r>
            <a:r>
              <a:rPr lang="en-GB" sz="1400" dirty="0" smtClean="0">
                <a:solidFill>
                  <a:srgbClr val="000000"/>
                </a:solidFill>
                <a:latin typeface="Arial" charset="0"/>
              </a:rPr>
              <a:t> </a:t>
            </a:r>
          </a:p>
          <a:p>
            <a:pPr marL="327025" indent="-327025" defTabSz="449263">
              <a:lnSpc>
                <a:spcPct val="120000"/>
              </a:lnSpc>
              <a:spcAft>
                <a:spcPts val="300"/>
              </a:spcAft>
              <a:buClr>
                <a:srgbClr val="2858BB"/>
              </a:buClr>
              <a:buSzPct val="100000"/>
              <a:buFont typeface="Arial" pitchFamily="34" charset="0"/>
              <a:buChar char="•"/>
              <a:tabLst>
                <a:tab pos="327025" algn="l"/>
                <a:tab pos="774700" algn="l"/>
                <a:tab pos="1223963" algn="l"/>
                <a:tab pos="1673225" algn="l"/>
                <a:tab pos="2122488" algn="l"/>
                <a:tab pos="2571750" algn="l"/>
                <a:tab pos="3021013" algn="l"/>
                <a:tab pos="3470275" algn="l"/>
                <a:tab pos="3919538" algn="l"/>
                <a:tab pos="4368800" algn="l"/>
                <a:tab pos="4818063" algn="l"/>
                <a:tab pos="5267325" algn="l"/>
                <a:tab pos="5716588" algn="l"/>
                <a:tab pos="6165850" algn="l"/>
                <a:tab pos="6615113" algn="l"/>
                <a:tab pos="7064375" algn="l"/>
                <a:tab pos="7513638" algn="l"/>
                <a:tab pos="7962900" algn="l"/>
                <a:tab pos="8412163" algn="l"/>
                <a:tab pos="8861425" algn="l"/>
                <a:tab pos="9310688" algn="l"/>
              </a:tabLst>
            </a:pPr>
            <a:r>
              <a:rPr lang="en-GB" sz="1200" dirty="0" smtClean="0">
                <a:solidFill>
                  <a:srgbClr val="000000"/>
                </a:solidFill>
                <a:latin typeface="Arial" charset="0"/>
              </a:rPr>
              <a:t>Demonstrating a real commitment that </a:t>
            </a:r>
            <a:r>
              <a:rPr lang="en-GB" sz="1200" b="1" dirty="0" smtClean="0">
                <a:solidFill>
                  <a:srgbClr val="000000"/>
                </a:solidFill>
                <a:latin typeface="Arial" charset="0"/>
              </a:rPr>
              <a:t>process safety is a core value</a:t>
            </a:r>
            <a:r>
              <a:rPr lang="en-GB" sz="1200" dirty="0" smtClean="0">
                <a:solidFill>
                  <a:srgbClr val="000000"/>
                </a:solidFill>
                <a:latin typeface="Arial" charset="0"/>
              </a:rPr>
              <a:t>;</a:t>
            </a:r>
          </a:p>
          <a:p>
            <a:pPr marL="327025" indent="-327025" defTabSz="449263">
              <a:lnSpc>
                <a:spcPct val="120000"/>
              </a:lnSpc>
              <a:spcAft>
                <a:spcPts val="300"/>
              </a:spcAft>
              <a:buClr>
                <a:srgbClr val="2858BB"/>
              </a:buClr>
              <a:buSzPct val="100000"/>
              <a:buFont typeface="Arial" pitchFamily="34" charset="0"/>
              <a:buChar char="•"/>
              <a:tabLst>
                <a:tab pos="327025" algn="l"/>
                <a:tab pos="774700" algn="l"/>
                <a:tab pos="1223963" algn="l"/>
                <a:tab pos="1673225" algn="l"/>
                <a:tab pos="2122488" algn="l"/>
                <a:tab pos="2571750" algn="l"/>
                <a:tab pos="3021013" algn="l"/>
                <a:tab pos="3470275" algn="l"/>
                <a:tab pos="3919538" algn="l"/>
                <a:tab pos="4368800" algn="l"/>
                <a:tab pos="4818063" algn="l"/>
                <a:tab pos="5267325" algn="l"/>
                <a:tab pos="5716588" algn="l"/>
                <a:tab pos="6165850" algn="l"/>
                <a:tab pos="6615113" algn="l"/>
                <a:tab pos="7064375" algn="l"/>
                <a:tab pos="7513638" algn="l"/>
                <a:tab pos="7962900" algn="l"/>
                <a:tab pos="8412163" algn="l"/>
                <a:tab pos="8861425" algn="l"/>
                <a:tab pos="9310688" algn="l"/>
              </a:tabLst>
            </a:pPr>
            <a:r>
              <a:rPr lang="en-GB" sz="1200" dirty="0" smtClean="0">
                <a:solidFill>
                  <a:srgbClr val="000000"/>
                </a:solidFill>
                <a:latin typeface="Arial" charset="0"/>
              </a:rPr>
              <a:t>Setting a consistent example and communicating </a:t>
            </a:r>
            <a:r>
              <a:rPr lang="en-GB" sz="1200" b="1" dirty="0" smtClean="0">
                <a:solidFill>
                  <a:srgbClr val="000000"/>
                </a:solidFill>
                <a:latin typeface="Arial" charset="0"/>
              </a:rPr>
              <a:t>values </a:t>
            </a:r>
            <a:r>
              <a:rPr lang="en-GB" sz="1200" dirty="0" smtClean="0">
                <a:solidFill>
                  <a:srgbClr val="000000"/>
                </a:solidFill>
                <a:latin typeface="Arial" charset="0"/>
              </a:rPr>
              <a:t>and </a:t>
            </a:r>
            <a:r>
              <a:rPr lang="en-GB" sz="1200" b="1" dirty="0" smtClean="0">
                <a:solidFill>
                  <a:srgbClr val="000000"/>
                </a:solidFill>
                <a:latin typeface="Arial" charset="0"/>
              </a:rPr>
              <a:t>expected behaviours – high visibility – actions match words, acting as role models</a:t>
            </a:r>
            <a:r>
              <a:rPr lang="en-GB" sz="1200" dirty="0" smtClean="0">
                <a:solidFill>
                  <a:srgbClr val="000000"/>
                </a:solidFill>
                <a:latin typeface="Arial" charset="0"/>
              </a:rPr>
              <a:t>;</a:t>
            </a:r>
          </a:p>
          <a:p>
            <a:pPr marL="327025" indent="-327025" defTabSz="449263">
              <a:lnSpc>
                <a:spcPct val="120000"/>
              </a:lnSpc>
              <a:spcAft>
                <a:spcPts val="300"/>
              </a:spcAft>
              <a:buClr>
                <a:srgbClr val="2858BB"/>
              </a:buClr>
              <a:buSzPct val="100000"/>
              <a:buFont typeface="Arial" pitchFamily="34" charset="0"/>
              <a:buChar char="•"/>
              <a:tabLst>
                <a:tab pos="327025" algn="l"/>
                <a:tab pos="774700" algn="l"/>
                <a:tab pos="1223963" algn="l"/>
                <a:tab pos="1673225" algn="l"/>
                <a:tab pos="2122488" algn="l"/>
                <a:tab pos="2571750" algn="l"/>
                <a:tab pos="3021013" algn="l"/>
                <a:tab pos="3470275" algn="l"/>
                <a:tab pos="3919538" algn="l"/>
                <a:tab pos="4368800" algn="l"/>
                <a:tab pos="4818063" algn="l"/>
                <a:tab pos="5267325" algn="l"/>
                <a:tab pos="5716588" algn="l"/>
                <a:tab pos="6165850" algn="l"/>
                <a:tab pos="6615113" algn="l"/>
                <a:tab pos="7064375" algn="l"/>
                <a:tab pos="7513638" algn="l"/>
                <a:tab pos="7962900" algn="l"/>
                <a:tab pos="8412163" algn="l"/>
                <a:tab pos="8861425" algn="l"/>
                <a:tab pos="9310688" algn="l"/>
              </a:tabLst>
            </a:pPr>
            <a:r>
              <a:rPr lang="en-GB" sz="1200" dirty="0" smtClean="0">
                <a:solidFill>
                  <a:srgbClr val="000000"/>
                </a:solidFill>
                <a:latin typeface="Arial" charset="0"/>
              </a:rPr>
              <a:t>Maintaining a ‘</a:t>
            </a:r>
            <a:r>
              <a:rPr lang="en-GB" sz="1200" b="1" dirty="0" smtClean="0">
                <a:solidFill>
                  <a:srgbClr val="000000"/>
                </a:solidFill>
                <a:latin typeface="Arial" charset="0"/>
              </a:rPr>
              <a:t>controlling mind</a:t>
            </a:r>
            <a:r>
              <a:rPr lang="en-GB" sz="1200" dirty="0" smtClean="0">
                <a:solidFill>
                  <a:srgbClr val="000000"/>
                </a:solidFill>
                <a:latin typeface="Arial" charset="0"/>
              </a:rPr>
              <a:t>’ and being ‘an </a:t>
            </a:r>
            <a:r>
              <a:rPr lang="en-GB" sz="1200" b="1" dirty="0" smtClean="0">
                <a:solidFill>
                  <a:srgbClr val="000000"/>
                </a:solidFill>
                <a:latin typeface="Arial" charset="0"/>
              </a:rPr>
              <a:t>intelligent customer</a:t>
            </a:r>
            <a:r>
              <a:rPr lang="en-GB" sz="1200" dirty="0" smtClean="0">
                <a:solidFill>
                  <a:srgbClr val="000000"/>
                </a:solidFill>
                <a:latin typeface="Arial" charset="0"/>
              </a:rPr>
              <a:t>’ - stepping back to assess the big risks;</a:t>
            </a:r>
          </a:p>
          <a:p>
            <a:pPr marL="327025" indent="-327025" defTabSz="449263">
              <a:lnSpc>
                <a:spcPct val="120000"/>
              </a:lnSpc>
              <a:spcAft>
                <a:spcPts val="300"/>
              </a:spcAft>
              <a:buClr>
                <a:srgbClr val="2858BB"/>
              </a:buClr>
              <a:buSzPct val="100000"/>
              <a:buFont typeface="Arial" pitchFamily="34" charset="0"/>
              <a:buChar char="•"/>
              <a:tabLst>
                <a:tab pos="327025" algn="l"/>
                <a:tab pos="774700" algn="l"/>
                <a:tab pos="1223963" algn="l"/>
                <a:tab pos="1673225" algn="l"/>
                <a:tab pos="2122488" algn="l"/>
                <a:tab pos="2571750" algn="l"/>
                <a:tab pos="3021013" algn="l"/>
                <a:tab pos="3470275" algn="l"/>
                <a:tab pos="3919538" algn="l"/>
                <a:tab pos="4368800" algn="l"/>
                <a:tab pos="4818063" algn="l"/>
                <a:tab pos="5267325" algn="l"/>
                <a:tab pos="5716588" algn="l"/>
                <a:tab pos="6165850" algn="l"/>
                <a:tab pos="6615113" algn="l"/>
                <a:tab pos="7064375" algn="l"/>
                <a:tab pos="7513638" algn="l"/>
                <a:tab pos="7962900" algn="l"/>
                <a:tab pos="8412163" algn="l"/>
                <a:tab pos="8861425" algn="l"/>
                <a:tab pos="9310688" algn="l"/>
              </a:tabLst>
            </a:pPr>
            <a:r>
              <a:rPr lang="en-GB" sz="1200" dirty="0" smtClean="0">
                <a:solidFill>
                  <a:srgbClr val="000000"/>
                </a:solidFill>
                <a:latin typeface="Arial" charset="0"/>
              </a:rPr>
              <a:t>Effective Safety Management Systems which is ‘not just paper’ and not ‘over bureaucratic’ - </a:t>
            </a:r>
            <a:r>
              <a:rPr lang="en-GB" sz="1200" b="1" dirty="0" smtClean="0">
                <a:solidFill>
                  <a:srgbClr val="000000"/>
                </a:solidFill>
                <a:latin typeface="Arial" charset="0"/>
              </a:rPr>
              <a:t>clear accountabilities</a:t>
            </a:r>
            <a:r>
              <a:rPr lang="en-GB" sz="1200" dirty="0" smtClean="0">
                <a:solidFill>
                  <a:srgbClr val="000000"/>
                </a:solidFill>
                <a:latin typeface="Arial" charset="0"/>
              </a:rPr>
              <a:t>; </a:t>
            </a:r>
          </a:p>
          <a:p>
            <a:pPr marL="327025" indent="-327025" defTabSz="449263">
              <a:lnSpc>
                <a:spcPct val="120000"/>
              </a:lnSpc>
              <a:spcAft>
                <a:spcPts val="300"/>
              </a:spcAft>
              <a:buClr>
                <a:srgbClr val="2858BB"/>
              </a:buClr>
              <a:buSzPct val="100000"/>
              <a:buFont typeface="Arial" pitchFamily="34" charset="0"/>
              <a:buChar char="•"/>
              <a:tabLst>
                <a:tab pos="327025" algn="l"/>
                <a:tab pos="774700" algn="l"/>
                <a:tab pos="1223963" algn="l"/>
                <a:tab pos="1673225" algn="l"/>
                <a:tab pos="2122488" algn="l"/>
                <a:tab pos="2571750" algn="l"/>
                <a:tab pos="3021013" algn="l"/>
                <a:tab pos="3470275" algn="l"/>
                <a:tab pos="3919538" algn="l"/>
                <a:tab pos="4368800" algn="l"/>
                <a:tab pos="4818063" algn="l"/>
                <a:tab pos="5267325" algn="l"/>
                <a:tab pos="5716588" algn="l"/>
                <a:tab pos="6165850" algn="l"/>
                <a:tab pos="6615113" algn="l"/>
                <a:tab pos="7064375" algn="l"/>
                <a:tab pos="7513638" algn="l"/>
                <a:tab pos="7962900" algn="l"/>
                <a:tab pos="8412163" algn="l"/>
                <a:tab pos="8861425" algn="l"/>
                <a:tab pos="9310688" algn="l"/>
              </a:tabLst>
            </a:pPr>
            <a:r>
              <a:rPr lang="en-GB" sz="1200" dirty="0" smtClean="0">
                <a:solidFill>
                  <a:srgbClr val="000000"/>
                </a:solidFill>
                <a:latin typeface="Arial" charset="0"/>
              </a:rPr>
              <a:t>Informed questioning and maintaining </a:t>
            </a:r>
            <a:r>
              <a:rPr lang="en-GB" sz="1200" b="1" dirty="0" smtClean="0">
                <a:solidFill>
                  <a:srgbClr val="000000"/>
                </a:solidFill>
                <a:latin typeface="Arial" charset="0"/>
              </a:rPr>
              <a:t>strong oversight</a:t>
            </a:r>
            <a:r>
              <a:rPr lang="en-GB" sz="1200" dirty="0" smtClean="0">
                <a:solidFill>
                  <a:srgbClr val="000000"/>
                </a:solidFill>
                <a:latin typeface="Arial" charset="0"/>
              </a:rPr>
              <a:t>;</a:t>
            </a:r>
          </a:p>
          <a:p>
            <a:pPr marL="327025" indent="-327025" defTabSz="449263">
              <a:lnSpc>
                <a:spcPct val="120000"/>
              </a:lnSpc>
              <a:spcAft>
                <a:spcPts val="300"/>
              </a:spcAft>
              <a:buClr>
                <a:srgbClr val="2858BB"/>
              </a:buClr>
              <a:buSzPct val="100000"/>
              <a:buFont typeface="Arial" pitchFamily="34" charset="0"/>
              <a:buChar char="•"/>
              <a:tabLst>
                <a:tab pos="327025" algn="l"/>
                <a:tab pos="774700" algn="l"/>
                <a:tab pos="1223963" algn="l"/>
                <a:tab pos="1673225" algn="l"/>
                <a:tab pos="2122488" algn="l"/>
                <a:tab pos="2571750" algn="l"/>
                <a:tab pos="3021013" algn="l"/>
                <a:tab pos="3470275" algn="l"/>
                <a:tab pos="3919538" algn="l"/>
                <a:tab pos="4368800" algn="l"/>
                <a:tab pos="4818063" algn="l"/>
                <a:tab pos="5267325" algn="l"/>
                <a:tab pos="5716588" algn="l"/>
                <a:tab pos="6165850" algn="l"/>
                <a:tab pos="6615113" algn="l"/>
                <a:tab pos="7064375" algn="l"/>
                <a:tab pos="7513638" algn="l"/>
                <a:tab pos="7962900" algn="l"/>
                <a:tab pos="8412163" algn="l"/>
                <a:tab pos="8861425" algn="l"/>
                <a:tab pos="9310688" algn="l"/>
              </a:tabLst>
            </a:pPr>
            <a:r>
              <a:rPr lang="en-GB" sz="1200" b="1" dirty="0" smtClean="0">
                <a:solidFill>
                  <a:srgbClr val="000000"/>
                </a:solidFill>
                <a:latin typeface="Arial" charset="0"/>
              </a:rPr>
              <a:t>Recognition of external pressure </a:t>
            </a:r>
            <a:r>
              <a:rPr lang="en-GB" sz="1200" dirty="0" smtClean="0">
                <a:solidFill>
                  <a:srgbClr val="000000"/>
                </a:solidFill>
                <a:latin typeface="Arial" charset="0"/>
              </a:rPr>
              <a:t>and change issues.</a:t>
            </a:r>
          </a:p>
          <a:p>
            <a:pPr>
              <a:lnSpc>
                <a:spcPct val="90000"/>
              </a:lnSpc>
              <a:buNone/>
              <a:defRPr/>
            </a:pPr>
            <a:endParaRPr lang="sv-SE" sz="1200" dirty="0" smtClean="0">
              <a:ea typeface="MS PGothic" pitchFamily="34" charset="-128"/>
            </a:endParaRPr>
          </a:p>
          <a:p>
            <a:pPr>
              <a:lnSpc>
                <a:spcPct val="90000"/>
              </a:lnSpc>
              <a:buNone/>
              <a:defRPr/>
            </a:pPr>
            <a:r>
              <a:rPr lang="sv-SE" sz="1200" dirty="0" smtClean="0">
                <a:ea typeface="MS PGothic" pitchFamily="34" charset="-128"/>
              </a:rPr>
              <a:t>Leadership Core assumptions</a:t>
            </a:r>
          </a:p>
          <a:p>
            <a:pPr>
              <a:lnSpc>
                <a:spcPct val="90000"/>
              </a:lnSpc>
              <a:defRPr/>
            </a:pPr>
            <a:r>
              <a:rPr lang="sv-SE" sz="1200" dirty="0" smtClean="0">
                <a:ea typeface="MS PGothic" pitchFamily="34" charset="-128"/>
              </a:rPr>
              <a:t>- Leadership is distributed. That is, leadership is not solely the purview of the CEO, but can and should permeate all levels of the firm.</a:t>
            </a:r>
          </a:p>
          <a:p>
            <a:pPr>
              <a:lnSpc>
                <a:spcPct val="90000"/>
              </a:lnSpc>
              <a:defRPr/>
            </a:pPr>
            <a:r>
              <a:rPr lang="sv-SE" sz="1200" dirty="0" smtClean="0">
                <a:ea typeface="MS PGothic" pitchFamily="34" charset="-128"/>
              </a:rPr>
              <a:t>-</a:t>
            </a:r>
            <a:r>
              <a:rPr lang="sv-SE" sz="1200" baseline="0" dirty="0" smtClean="0">
                <a:ea typeface="MS PGothic" pitchFamily="34" charset="-128"/>
              </a:rPr>
              <a:t> </a:t>
            </a:r>
            <a:r>
              <a:rPr lang="sv-SE" sz="1200" dirty="0" smtClean="0">
                <a:ea typeface="MS PGothic" pitchFamily="34" charset="-128"/>
              </a:rPr>
              <a:t>Leadership is personal and developmental. There is no single way to lead. The best way to create change is to work with the particular capabilities that you have , while constantly working to improve and expand those capabilities.</a:t>
            </a:r>
          </a:p>
          <a:p>
            <a:pPr>
              <a:lnSpc>
                <a:spcPct val="90000"/>
              </a:lnSpc>
              <a:defRPr/>
            </a:pPr>
            <a:r>
              <a:rPr lang="sv-SE" sz="1200" dirty="0" smtClean="0">
                <a:ea typeface="MS PGothic" pitchFamily="34" charset="-128"/>
              </a:rPr>
              <a:t>- Leadership is a process to create change. Leadership is about making things happen, contingent on a context. Leaders may create change by playing a central role in the actual change process, or by creating an environment in which others are empowered to act.</a:t>
            </a:r>
          </a:p>
          <a:p>
            <a:pPr>
              <a:lnSpc>
                <a:spcPct val="90000"/>
              </a:lnSpc>
              <a:defRPr/>
            </a:pPr>
            <a:r>
              <a:rPr lang="sv-SE" sz="1200" dirty="0" smtClean="0">
                <a:ea typeface="MS PGothic" pitchFamily="34" charset="-128"/>
              </a:rPr>
              <a:t>- Leadership develops over time. It is through practice, reflection, following role models, feedback, and theory that we learn leadership</a:t>
            </a:r>
            <a:endParaRPr lang="en-AU" dirty="0"/>
          </a:p>
        </p:txBody>
      </p:sp>
      <p:sp>
        <p:nvSpPr>
          <p:cNvPr id="4" name="Slide Number Placeholder 3"/>
          <p:cNvSpPr>
            <a:spLocks noGrp="1"/>
          </p:cNvSpPr>
          <p:nvPr>
            <p:ph type="sldNum" sz="quarter" idx="10"/>
          </p:nvPr>
        </p:nvSpPr>
        <p:spPr/>
        <p:txBody>
          <a:bodyPr/>
          <a:lstStyle/>
          <a:p>
            <a:fld id="{5750A1E1-C8D9-4447-9192-37BA973CD27A}" type="slidenum">
              <a:rPr lang="en-GB" smtClean="0"/>
              <a:pPr/>
              <a:t>17</a:t>
            </a:fld>
            <a:endParaRPr lang="en-GB"/>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600">
                <a:solidFill>
                  <a:schemeClr val="tx1"/>
                </a:solidFill>
                <a:latin typeface="Times New Roman" charset="0"/>
                <a:ea typeface="ＭＳ Ｐゴシック" charset="-128"/>
              </a:defRPr>
            </a:lvl1pPr>
            <a:lvl2pPr marL="804763" indent="-309524" eaLnBrk="0" hangingPunct="0">
              <a:defRPr sz="2600">
                <a:solidFill>
                  <a:schemeClr val="tx1"/>
                </a:solidFill>
                <a:latin typeface="Times New Roman" charset="0"/>
                <a:ea typeface="ＭＳ Ｐゴシック" charset="-128"/>
              </a:defRPr>
            </a:lvl2pPr>
            <a:lvl3pPr marL="1238098" indent="-247620" eaLnBrk="0" hangingPunct="0">
              <a:defRPr sz="2600">
                <a:solidFill>
                  <a:schemeClr val="tx1"/>
                </a:solidFill>
                <a:latin typeface="Times New Roman" charset="0"/>
                <a:ea typeface="ＭＳ Ｐゴシック" charset="-128"/>
              </a:defRPr>
            </a:lvl3pPr>
            <a:lvl4pPr marL="1733337" indent="-247620" eaLnBrk="0" hangingPunct="0">
              <a:defRPr sz="2600">
                <a:solidFill>
                  <a:schemeClr val="tx1"/>
                </a:solidFill>
                <a:latin typeface="Times New Roman" charset="0"/>
                <a:ea typeface="ＭＳ Ｐゴシック" charset="-128"/>
              </a:defRPr>
            </a:lvl4pPr>
            <a:lvl5pPr marL="2228576" indent="-247620" eaLnBrk="0" hangingPunct="0">
              <a:defRPr sz="2600">
                <a:solidFill>
                  <a:schemeClr val="tx1"/>
                </a:solidFill>
                <a:latin typeface="Times New Roman" charset="0"/>
                <a:ea typeface="ＭＳ Ｐゴシック" charset="-128"/>
              </a:defRPr>
            </a:lvl5pPr>
            <a:lvl6pPr marL="2723815" indent="-247620" eaLnBrk="0" fontAlgn="base" hangingPunct="0">
              <a:spcBef>
                <a:spcPct val="0"/>
              </a:spcBef>
              <a:spcAft>
                <a:spcPct val="0"/>
              </a:spcAft>
              <a:defRPr sz="2600">
                <a:solidFill>
                  <a:schemeClr val="tx1"/>
                </a:solidFill>
                <a:latin typeface="Times New Roman" charset="0"/>
                <a:ea typeface="ＭＳ Ｐゴシック" charset="-128"/>
              </a:defRPr>
            </a:lvl6pPr>
            <a:lvl7pPr marL="3219054" indent="-247620" eaLnBrk="0" fontAlgn="base" hangingPunct="0">
              <a:spcBef>
                <a:spcPct val="0"/>
              </a:spcBef>
              <a:spcAft>
                <a:spcPct val="0"/>
              </a:spcAft>
              <a:defRPr sz="2600">
                <a:solidFill>
                  <a:schemeClr val="tx1"/>
                </a:solidFill>
                <a:latin typeface="Times New Roman" charset="0"/>
                <a:ea typeface="ＭＳ Ｐゴシック" charset="-128"/>
              </a:defRPr>
            </a:lvl7pPr>
            <a:lvl8pPr marL="3714293" indent="-247620" eaLnBrk="0" fontAlgn="base" hangingPunct="0">
              <a:spcBef>
                <a:spcPct val="0"/>
              </a:spcBef>
              <a:spcAft>
                <a:spcPct val="0"/>
              </a:spcAft>
              <a:defRPr sz="2600">
                <a:solidFill>
                  <a:schemeClr val="tx1"/>
                </a:solidFill>
                <a:latin typeface="Times New Roman" charset="0"/>
                <a:ea typeface="ＭＳ Ｐゴシック" charset="-128"/>
              </a:defRPr>
            </a:lvl8pPr>
            <a:lvl9pPr marL="4209532" indent="-247620" eaLnBrk="0" fontAlgn="base" hangingPunct="0">
              <a:spcBef>
                <a:spcPct val="0"/>
              </a:spcBef>
              <a:spcAft>
                <a:spcPct val="0"/>
              </a:spcAft>
              <a:defRPr sz="2600">
                <a:solidFill>
                  <a:schemeClr val="tx1"/>
                </a:solidFill>
                <a:latin typeface="Times New Roman" charset="0"/>
                <a:ea typeface="ＭＳ Ｐゴシック" charset="-128"/>
              </a:defRPr>
            </a:lvl9pPr>
          </a:lstStyle>
          <a:p>
            <a:pPr eaLnBrk="1" hangingPunct="1">
              <a:defRPr/>
            </a:pPr>
            <a:fld id="{601B3A62-2D4D-4B8C-BAB4-9451EAF64675}" type="slidenum">
              <a:rPr lang="en-GB" sz="1300"/>
              <a:pPr eaLnBrk="1" hangingPunct="1">
                <a:defRPr/>
              </a:pPr>
              <a:t>19</a:t>
            </a:fld>
            <a:endParaRPr lang="en-GB" sz="1300"/>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US" smtClean="0">
              <a:ea typeface="MS PGothic" pitchFamily="34"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A clear policy, vision, strategy, plans and objectives should be developed and communicated frequently and consistently. To develop a good understanding, senior managers should communicate the beliefs that underlie the organization’s policies through their own behaviour and management practices. Leaders at all levels in the regulatory body show commitment to continuous improvement.</a:t>
            </a:r>
            <a:r>
              <a:rPr lang="en-GB" dirty="0" smtClean="0">
                <a:effectLst/>
              </a:rPr>
              <a:t> </a:t>
            </a:r>
          </a:p>
          <a:p>
            <a:r>
              <a:rPr lang="en-GB" b="1" i="1" dirty="0" smtClean="0"/>
              <a:t>Goals:</a:t>
            </a:r>
            <a:r>
              <a:rPr lang="en-GB" i="1" dirty="0" smtClean="0"/>
              <a:t> an aim, or desired result</a:t>
            </a:r>
          </a:p>
          <a:p>
            <a:r>
              <a:rPr lang="en-GB" b="1" i="1" dirty="0" smtClean="0"/>
              <a:t>Strategies:</a:t>
            </a:r>
            <a:r>
              <a:rPr lang="en-GB" i="1" dirty="0" smtClean="0"/>
              <a:t> a plan of action designed to achieve a long-term or overall aim</a:t>
            </a:r>
          </a:p>
          <a:p>
            <a:r>
              <a:rPr lang="en-GB" b="1" i="1" dirty="0" smtClean="0"/>
              <a:t>Plans:</a:t>
            </a:r>
            <a:r>
              <a:rPr lang="en-GB" i="1" dirty="0" smtClean="0"/>
              <a:t> a detailed proposal for doing or achieving something</a:t>
            </a:r>
          </a:p>
          <a:p>
            <a:r>
              <a:rPr lang="en-GB" b="1" i="1" dirty="0" smtClean="0"/>
              <a:t>Objectives:</a:t>
            </a:r>
            <a:r>
              <a:rPr lang="en-GB" i="1" dirty="0" smtClean="0"/>
              <a:t> a thing aimed at or sought; goal</a:t>
            </a:r>
          </a:p>
          <a:p>
            <a:r>
              <a:rPr lang="en-GB" b="1" i="1" dirty="0" smtClean="0"/>
              <a:t>Safety policy:</a:t>
            </a:r>
            <a:r>
              <a:rPr lang="en-GB" i="1" dirty="0" smtClean="0"/>
              <a:t> a course or principle of action adopted by an organization or individual</a:t>
            </a:r>
          </a:p>
          <a:p>
            <a:r>
              <a:rPr lang="en-GB" b="1" i="1" dirty="0" smtClean="0"/>
              <a:t>Senior management:</a:t>
            </a:r>
            <a:r>
              <a:rPr lang="en-GB" b="1" dirty="0" smtClean="0"/>
              <a:t> </a:t>
            </a:r>
            <a:r>
              <a:rPr lang="en-GB" dirty="0" smtClean="0"/>
              <a:t>the person who, or group of people which, directs, controls and assesses an organization at the highest level</a:t>
            </a:r>
          </a:p>
        </p:txBody>
      </p:sp>
      <p:sp>
        <p:nvSpPr>
          <p:cNvPr id="4" name="Slide Number Placeholder 3"/>
          <p:cNvSpPr>
            <a:spLocks noGrp="1"/>
          </p:cNvSpPr>
          <p:nvPr>
            <p:ph type="sldNum" sz="quarter" idx="10"/>
          </p:nvPr>
        </p:nvSpPr>
        <p:spPr/>
        <p:txBody>
          <a:bodyPr/>
          <a:lstStyle/>
          <a:p>
            <a:fld id="{5750A1E1-C8D9-4447-9192-37BA973CD27A}" type="slidenum">
              <a:rPr lang="en-GB" smtClean="0"/>
              <a:pPr/>
              <a:t>20</a:t>
            </a:fld>
            <a:endParaRPr lang="en-GB"/>
          </a:p>
        </p:txBody>
      </p:sp>
    </p:spTree>
    <p:extLst>
      <p:ext uri="{BB962C8B-B14F-4D97-AF65-F5344CB8AC3E}">
        <p14:creationId xmlns:p14="http://schemas.microsoft.com/office/powerpoint/2010/main" val="1173422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171450" indent="-171450">
              <a:spcBef>
                <a:spcPts val="600"/>
              </a:spcBef>
              <a:spcAft>
                <a:spcPts val="600"/>
              </a:spcAft>
              <a:buFont typeface="Arial" panose="020B0604020202020204" pitchFamily="34" charset="0"/>
              <a:buChar char="•"/>
            </a:pPr>
            <a:r>
              <a:rPr lang="en-CA" sz="1200" dirty="0" smtClean="0"/>
              <a:t>Lecturer may ask the audience these questions to make them think of their roles and </a:t>
            </a:r>
            <a:r>
              <a:rPr lang="en-CA" sz="1200" baseline="0" dirty="0" smtClean="0"/>
              <a:t>responsibilities  for which they are accountable to public and other interested parties. In order to gain confidence of the public, government and the international organization, the leaders have to have clear understanding of their roles.</a:t>
            </a:r>
            <a:endParaRPr lang="en-CA" sz="1200" dirty="0" smtClean="0"/>
          </a:p>
          <a:p>
            <a:pPr marL="171450" indent="-171450">
              <a:spcBef>
                <a:spcPts val="600"/>
              </a:spcBef>
              <a:spcAft>
                <a:spcPts val="600"/>
              </a:spcAft>
              <a:buFont typeface="Arial" panose="020B0604020202020204" pitchFamily="34" charset="0"/>
              <a:buChar char="•"/>
            </a:pPr>
            <a:r>
              <a:rPr lang="en-CA" sz="1200" dirty="0" smtClean="0"/>
              <a:t>Accountability for safety: Leaders are accountable for safety as they are mandated to ensure safety for</a:t>
            </a:r>
            <a:r>
              <a:rPr lang="en-CA" sz="1200" baseline="0" dirty="0" smtClean="0"/>
              <a:t> the protection of public the environment and workers from ionising radiation.</a:t>
            </a:r>
          </a:p>
          <a:p>
            <a:pPr marL="171450" indent="-171450">
              <a:spcBef>
                <a:spcPts val="600"/>
              </a:spcBef>
              <a:spcAft>
                <a:spcPts val="600"/>
              </a:spcAft>
              <a:buFont typeface="Arial" panose="020B0604020202020204" pitchFamily="34" charset="0"/>
              <a:buChar char="•"/>
            </a:pPr>
            <a:r>
              <a:rPr lang="en-CA" sz="1200" dirty="0" smtClean="0"/>
              <a:t>National energy policy: Leaders should know and understand the national energy policy to develop their strategic plan and goals and provide vision to the organization.</a:t>
            </a:r>
          </a:p>
          <a:p>
            <a:pPr marL="171450" indent="-171450">
              <a:spcBef>
                <a:spcPts val="600"/>
              </a:spcBef>
              <a:spcAft>
                <a:spcPts val="600"/>
              </a:spcAft>
              <a:buFont typeface="Arial" panose="020B0604020202020204" pitchFamily="34" charset="0"/>
              <a:buChar char="•"/>
            </a:pPr>
            <a:r>
              <a:rPr lang="en-CA" sz="1200" dirty="0" smtClean="0"/>
              <a:t>Regulatory body mandate</a:t>
            </a:r>
            <a:r>
              <a:rPr lang="en-CA" sz="1200" baseline="0" dirty="0" smtClean="0"/>
              <a:t> </a:t>
            </a:r>
            <a:r>
              <a:rPr lang="en-CA" sz="1200" dirty="0" smtClean="0"/>
              <a:t>provides to</a:t>
            </a:r>
            <a:r>
              <a:rPr lang="en-CA" sz="1200" baseline="0" dirty="0" smtClean="0"/>
              <a:t> structure your organization  and </a:t>
            </a:r>
            <a:r>
              <a:rPr lang="en-CA" sz="1200" dirty="0" smtClean="0"/>
              <a:t>make available resources to fulfill the mandate</a:t>
            </a:r>
          </a:p>
          <a:p>
            <a:pPr marL="171450" indent="-171450">
              <a:spcBef>
                <a:spcPts val="600"/>
              </a:spcBef>
              <a:spcAft>
                <a:spcPts val="600"/>
              </a:spcAft>
              <a:buFont typeface="Arial" panose="020B0604020202020204" pitchFamily="34" charset="0"/>
              <a:buChar char="•"/>
            </a:pPr>
            <a:r>
              <a:rPr lang="en-CA" sz="1200" dirty="0" smtClean="0"/>
              <a:t>Regulatory</a:t>
            </a:r>
            <a:r>
              <a:rPr lang="en-CA" sz="1200" baseline="0" dirty="0" smtClean="0"/>
              <a:t> body</a:t>
            </a:r>
            <a:r>
              <a:rPr lang="en-CA" sz="1200" dirty="0" smtClean="0"/>
              <a:t> fits in the national legal system: To have an effective independent decision making powers </a:t>
            </a:r>
          </a:p>
          <a:p>
            <a:pPr marL="171450" indent="-171450">
              <a:spcBef>
                <a:spcPts val="600"/>
              </a:spcBef>
              <a:spcAft>
                <a:spcPts val="600"/>
              </a:spcAft>
              <a:buFont typeface="Arial" panose="020B0604020202020204" pitchFamily="34" charset="0"/>
              <a:buChar char="•"/>
            </a:pPr>
            <a:r>
              <a:rPr lang="en-CA" sz="1200" dirty="0" smtClean="0"/>
              <a:t>Accountable for national nuclear safety: As mandated</a:t>
            </a:r>
            <a:r>
              <a:rPr lang="en-CA" sz="1200" baseline="0" dirty="0" smtClean="0"/>
              <a:t> by the </a:t>
            </a:r>
            <a:r>
              <a:rPr lang="en-CA" sz="1200" dirty="0" smtClean="0"/>
              <a:t>government the regulatory body</a:t>
            </a:r>
            <a:r>
              <a:rPr lang="en-CA" sz="1200" baseline="0" dirty="0" smtClean="0"/>
              <a:t> </a:t>
            </a:r>
            <a:r>
              <a:rPr lang="en-CA" sz="1200" dirty="0" smtClean="0"/>
              <a:t> has</a:t>
            </a:r>
            <a:r>
              <a:rPr lang="en-CA" sz="1200" baseline="0" dirty="0" smtClean="0"/>
              <a:t> to ensure the safety objectives are achieved by the operating organization</a:t>
            </a:r>
            <a:endParaRPr lang="en-CA" sz="1200" dirty="0" smtClean="0"/>
          </a:p>
          <a:p>
            <a:pPr marL="171450" indent="-171450">
              <a:spcBef>
                <a:spcPts val="600"/>
              </a:spcBef>
              <a:spcAft>
                <a:spcPts val="600"/>
              </a:spcAft>
              <a:buFont typeface="Arial" panose="020B0604020202020204" pitchFamily="34" charset="0"/>
              <a:buChar char="•"/>
            </a:pPr>
            <a:r>
              <a:rPr lang="en-CA" sz="1200" dirty="0" smtClean="0"/>
              <a:t>How to make it happen: Appropriate Leadership for safety by giving</a:t>
            </a:r>
            <a:r>
              <a:rPr lang="en-CA" sz="1200" baseline="0" dirty="0" smtClean="0"/>
              <a:t> priority to safety in decision making process without any political or financial influence </a:t>
            </a:r>
            <a:endParaRPr lang="en-CA" sz="1200" dirty="0" smtClean="0"/>
          </a:p>
        </p:txBody>
      </p:sp>
      <p:sp>
        <p:nvSpPr>
          <p:cNvPr id="4" name="Slide Number Placeholder 3"/>
          <p:cNvSpPr>
            <a:spLocks noGrp="1"/>
          </p:cNvSpPr>
          <p:nvPr>
            <p:ph type="sldNum" sz="quarter" idx="10"/>
          </p:nvPr>
        </p:nvSpPr>
        <p:spPr/>
        <p:txBody>
          <a:bodyPr/>
          <a:lstStyle/>
          <a:p>
            <a:fld id="{5750A1E1-C8D9-4447-9192-37BA973CD27A}" type="slidenum">
              <a:rPr lang="en-GB" smtClean="0"/>
              <a:pPr/>
              <a:t>21</a:t>
            </a:fld>
            <a:endParaRPr lang="en-GB"/>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200" b="0" i="0" u="none" strike="noStrike" kern="1200" baseline="0" dirty="0" smtClean="0">
                <a:solidFill>
                  <a:schemeClr val="tx1"/>
                </a:solidFill>
                <a:latin typeface="+mn-lt"/>
                <a:ea typeface="+mn-ea"/>
                <a:cs typeface="+mn-cs"/>
              </a:rPr>
              <a:t>Senior managers and all other managers shall advocate and support the </a:t>
            </a:r>
            <a:r>
              <a:rPr lang="en-GB" sz="1200" b="0" i="0" u="none" strike="noStrike" kern="1200" baseline="0" dirty="0" smtClean="0">
                <a:solidFill>
                  <a:schemeClr val="tx1"/>
                </a:solidFill>
                <a:latin typeface="+mn-lt"/>
                <a:ea typeface="+mn-ea"/>
                <a:cs typeface="+mn-cs"/>
              </a:rPr>
              <a:t>following:</a:t>
            </a:r>
          </a:p>
          <a:p>
            <a:pPr marL="171450" lvl="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(a) A common understanding of safety and of safety culture, including:</a:t>
            </a:r>
          </a:p>
          <a:p>
            <a:pPr marL="628650" lvl="1"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awareness of radiation risks and hazards relating to work and to the working environment; an understanding of the significance of radiation risks and hazards for safety; </a:t>
            </a:r>
          </a:p>
          <a:p>
            <a:pPr marL="628650" lvl="1"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and a collective commitment to safety by teams and </a:t>
            </a:r>
            <a:r>
              <a:rPr lang="en-GB" sz="1200" b="0" i="0" u="none" strike="noStrike" kern="1200" baseline="0" dirty="0" smtClean="0">
                <a:solidFill>
                  <a:schemeClr val="tx1"/>
                </a:solidFill>
                <a:latin typeface="+mn-lt"/>
                <a:ea typeface="+mn-ea"/>
                <a:cs typeface="+mn-cs"/>
              </a:rPr>
              <a:t>individuals;</a:t>
            </a:r>
          </a:p>
          <a:p>
            <a:pPr marL="171450" lvl="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(b) Acceptance by individuals of personal accountability for their attitudes and conduct with regard to safety;</a:t>
            </a:r>
          </a:p>
          <a:p>
            <a:pPr marL="171450" lvl="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(c) An organizational culture that supports and encourages trust, collaboration, </a:t>
            </a:r>
            <a:r>
              <a:rPr lang="en-GB" sz="1200" b="0" i="0" u="none" strike="noStrike" kern="1200" baseline="0" dirty="0" smtClean="0">
                <a:solidFill>
                  <a:schemeClr val="tx1"/>
                </a:solidFill>
                <a:latin typeface="+mn-lt"/>
                <a:ea typeface="+mn-ea"/>
                <a:cs typeface="+mn-cs"/>
              </a:rPr>
              <a:t>consultation and communication;</a:t>
            </a:r>
          </a:p>
          <a:p>
            <a:pPr marL="171450" lvl="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(d) The reporting of problems relating to technical, human and organizational factors and reporting of any deficiencies in structures, systems and components to avoid degradation of safety, including the timely acknowledgement of, and reporting back of, actions taken;</a:t>
            </a:r>
          </a:p>
          <a:p>
            <a:pPr marL="171450" lvl="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(e) Measures to encourage a questioning and learning attitude at all levels in the organization and to discourage complacency with regard to safety;</a:t>
            </a:r>
          </a:p>
          <a:p>
            <a:pPr marL="171450" lvl="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(f) The means by which the organization seeks to enhance safety and to foster and sustain a strong safety culture, and using a systemic approach (i.e. an approach relating to the system as a whole in which the interactions between technical, human and organizational factors are duly considered);</a:t>
            </a:r>
          </a:p>
          <a:p>
            <a:pPr marL="171450" lvl="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(g) Safety oriented decision making in all activities;</a:t>
            </a:r>
          </a:p>
          <a:p>
            <a:pPr marL="171450" lvl="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(h) The exchange of ideas between, and the combination of, safety culture and </a:t>
            </a:r>
            <a:r>
              <a:rPr lang="en-GB" sz="1200" b="0" i="0" u="none" strike="noStrike" kern="1200" baseline="0" dirty="0" smtClean="0">
                <a:solidFill>
                  <a:schemeClr val="tx1"/>
                </a:solidFill>
                <a:latin typeface="+mn-lt"/>
                <a:ea typeface="+mn-ea"/>
                <a:cs typeface="+mn-cs"/>
              </a:rPr>
              <a:t>security culture.</a:t>
            </a:r>
            <a:endParaRPr lang="en-AU" dirty="0"/>
          </a:p>
        </p:txBody>
      </p:sp>
      <p:sp>
        <p:nvSpPr>
          <p:cNvPr id="4" name="Slide Number Placeholder 3"/>
          <p:cNvSpPr>
            <a:spLocks noGrp="1"/>
          </p:cNvSpPr>
          <p:nvPr>
            <p:ph type="sldNum" sz="quarter" idx="10"/>
          </p:nvPr>
        </p:nvSpPr>
        <p:spPr/>
        <p:txBody>
          <a:bodyPr/>
          <a:lstStyle/>
          <a:p>
            <a:fld id="{5750A1E1-C8D9-4447-9192-37BA973CD27A}" type="slidenum">
              <a:rPr lang="en-GB" smtClean="0"/>
              <a:pPr/>
              <a:t>22</a:t>
            </a:fld>
            <a:endParaRPr lang="en-GB"/>
          </a:p>
        </p:txBody>
      </p:sp>
    </p:spTree>
    <p:extLst>
      <p:ext uri="{BB962C8B-B14F-4D97-AF65-F5344CB8AC3E}">
        <p14:creationId xmlns:p14="http://schemas.microsoft.com/office/powerpoint/2010/main" val="42760166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kern="1200" dirty="0" smtClean="0">
                <a:solidFill>
                  <a:schemeClr val="tx1"/>
                </a:solidFill>
                <a:effectLst/>
                <a:latin typeface="+mn-lt"/>
                <a:ea typeface="+mn-ea"/>
                <a:cs typeface="+mn-cs"/>
              </a:rPr>
              <a:t>Developing and implementing management of change requires time, effort and resources, especially at an early stage when the regulatory capabilities in this area are limited. It is important that this activity be undertaken with strong</a:t>
            </a:r>
            <a:r>
              <a:rPr lang="en-GB" sz="1200" kern="1200" baseline="0" dirty="0" smtClean="0">
                <a:solidFill>
                  <a:schemeClr val="tx1"/>
                </a:solidFill>
                <a:effectLst/>
                <a:latin typeface="+mn-lt"/>
                <a:ea typeface="+mn-ea"/>
                <a:cs typeface="+mn-cs"/>
              </a:rPr>
              <a:t> s</a:t>
            </a:r>
            <a:r>
              <a:rPr lang="en-GB" sz="1200" kern="1200" dirty="0" smtClean="0">
                <a:solidFill>
                  <a:schemeClr val="tx1"/>
                </a:solidFill>
                <a:effectLst/>
                <a:latin typeface="+mn-lt"/>
                <a:ea typeface="+mn-ea"/>
                <a:cs typeface="+mn-cs"/>
              </a:rPr>
              <a:t>enior management commitments and involvement of all line managers with ownership of the whole project.</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Resistance to change at all levels of the organization may</a:t>
            </a:r>
            <a:r>
              <a:rPr lang="en-US" sz="1200" kern="1200" baseline="0" dirty="0" smtClean="0">
                <a:solidFill>
                  <a:schemeClr val="tx1"/>
                </a:solidFill>
                <a:effectLst/>
                <a:latin typeface="+mn-lt"/>
                <a:ea typeface="+mn-ea"/>
                <a:cs typeface="+mn-cs"/>
              </a:rPr>
              <a:t> be expected and should be taken care of at an earlier stage by developing confidence and trust with the organization. Management of growth and change may </a:t>
            </a:r>
            <a:r>
              <a:rPr lang="en-US" sz="1200" kern="1200" dirty="0" smtClean="0">
                <a:solidFill>
                  <a:schemeClr val="tx1"/>
                </a:solidFill>
                <a:effectLst/>
                <a:latin typeface="+mn-lt"/>
                <a:ea typeface="+mn-ea"/>
                <a:cs typeface="+mn-cs"/>
              </a:rPr>
              <a:t>impact the organization’s functions, and its way of working and managing regulatory activities. This could call managerial practices into question, leading, in turn, to resistance to change;</a:t>
            </a:r>
            <a:endParaRPr lang="en-GB"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A lack of understanding and appropriate knowledge , skill and attitude regarding the change</a:t>
            </a:r>
            <a:r>
              <a:rPr lang="en-US" sz="1200" kern="1200" baseline="0" dirty="0" smtClean="0">
                <a:solidFill>
                  <a:schemeClr val="tx1"/>
                </a:solidFill>
                <a:effectLst/>
                <a:latin typeface="+mn-lt"/>
                <a:ea typeface="+mn-ea"/>
                <a:cs typeface="+mn-cs"/>
              </a:rPr>
              <a:t> management program may be a challenge  </a:t>
            </a:r>
            <a:r>
              <a:rPr lang="en-US" sz="1200" kern="1200" dirty="0" smtClean="0">
                <a:solidFill>
                  <a:schemeClr val="tx1"/>
                </a:solidFill>
                <a:effectLst/>
                <a:latin typeface="+mn-lt"/>
                <a:ea typeface="+mn-ea"/>
                <a:cs typeface="+mn-cs"/>
              </a:rPr>
              <a:t>to identify and achieve goals;</a:t>
            </a:r>
            <a:endParaRPr lang="en-GB"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Limitation of resources. and expertise, which may be found internally (through reallocation of resources), externally or both can be identified in the initial phase of development of the project. </a:t>
            </a:r>
            <a:endParaRPr lang="en-GB"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smtClean="0">
                <a:solidFill>
                  <a:schemeClr val="tx1"/>
                </a:solidFill>
                <a:effectLst/>
                <a:latin typeface="+mn-lt"/>
                <a:ea typeface="+mn-ea"/>
                <a:cs typeface="+mn-cs"/>
              </a:rPr>
              <a:t>Key commitments required from senior management are:</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Foster a positive attitude within the organization;</a:t>
            </a:r>
            <a:endParaRPr lang="en-GB"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Openly promote the management of growth and change in the organization at all levels and communicate that message on a regular basis;</a:t>
            </a:r>
            <a:endParaRPr lang="en-GB"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Endorse the goals and objectives associated with the project;</a:t>
            </a:r>
            <a:endParaRPr lang="en-GB"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Allocate adequate resources to the project;</a:t>
            </a:r>
            <a:endParaRPr lang="en-GB"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When endorsed, support and follow-up on the project’s implementation;</a:t>
            </a:r>
            <a:endParaRPr lang="en-GB"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Assess the progress and make decisions to resolve problems hindering the successful implementation;</a:t>
            </a:r>
            <a:endParaRPr lang="en-GB"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Ensure internal, and if applicable, external cooperation within the organization.</a:t>
            </a:r>
            <a:endParaRPr lang="en-GB" sz="1200" kern="1200" dirty="0" smtClean="0">
              <a:solidFill>
                <a:schemeClr val="tx1"/>
              </a:solidFill>
              <a:effectLst/>
              <a:latin typeface="+mn-lt"/>
              <a:ea typeface="+mn-ea"/>
              <a:cs typeface="+mn-cs"/>
            </a:endParaRPr>
          </a:p>
          <a:p>
            <a:endParaRPr lang="en-AU" dirty="0"/>
          </a:p>
        </p:txBody>
      </p:sp>
      <p:sp>
        <p:nvSpPr>
          <p:cNvPr id="4" name="Slide Number Placeholder 3"/>
          <p:cNvSpPr>
            <a:spLocks noGrp="1"/>
          </p:cNvSpPr>
          <p:nvPr>
            <p:ph type="sldNum" sz="quarter" idx="10"/>
          </p:nvPr>
        </p:nvSpPr>
        <p:spPr/>
        <p:txBody>
          <a:bodyPr/>
          <a:lstStyle/>
          <a:p>
            <a:fld id="{5750A1E1-C8D9-4447-9192-37BA973CD27A}" type="slidenum">
              <a:rPr lang="en-GB" smtClean="0"/>
              <a:pPr/>
              <a:t>24</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50A1E1-C8D9-4447-9192-37BA973CD27A}" type="slidenum">
              <a:rPr lang="en-GB" smtClean="0"/>
              <a:pPr/>
              <a:t>3</a:t>
            </a:fld>
            <a:endParaRPr lang="en-GB"/>
          </a:p>
        </p:txBody>
      </p:sp>
    </p:spTree>
    <p:extLst>
      <p:ext uri="{BB962C8B-B14F-4D97-AF65-F5344CB8AC3E}">
        <p14:creationId xmlns:p14="http://schemas.microsoft.com/office/powerpoint/2010/main" val="1640349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457200" indent="-457200">
              <a:lnSpc>
                <a:spcPct val="120000"/>
              </a:lnSpc>
              <a:buAutoNum type="arabicPeriod" startAt="3"/>
            </a:pPr>
            <a:r>
              <a:rPr lang="en-AU" sz="2400" b="1" dirty="0" smtClean="0"/>
              <a:t>Change Management Process </a:t>
            </a:r>
          </a:p>
          <a:p>
            <a:pPr marL="673100" lvl="1" indent="-273050">
              <a:spcBef>
                <a:spcPts val="0"/>
              </a:spcBef>
            </a:pPr>
            <a:r>
              <a:rPr lang="en-AU" sz="1800" dirty="0" smtClean="0"/>
              <a:t>Identify need for  the change  and growth </a:t>
            </a:r>
          </a:p>
          <a:p>
            <a:pPr marL="673100" lvl="1" indent="-273050">
              <a:spcBef>
                <a:spcPts val="0"/>
              </a:spcBef>
            </a:pPr>
            <a:r>
              <a:rPr lang="en-AU" sz="1800" dirty="0" smtClean="0"/>
              <a:t>Describes the steps to be taken to effect change </a:t>
            </a:r>
          </a:p>
          <a:p>
            <a:pPr marL="673100" lvl="1" indent="-273050">
              <a:spcBef>
                <a:spcPts val="0"/>
              </a:spcBef>
            </a:pPr>
            <a:r>
              <a:rPr lang="en-AU" sz="1800" dirty="0" smtClean="0"/>
              <a:t>Ensures change and growth objectives are achieved </a:t>
            </a:r>
          </a:p>
          <a:p>
            <a:pPr marL="673100" lvl="1" indent="-273050">
              <a:spcBef>
                <a:spcPts val="0"/>
              </a:spcBef>
            </a:pPr>
            <a:r>
              <a:rPr lang="en-AU" sz="1800" dirty="0" smtClean="0"/>
              <a:t>Identify external and internal drivers; including imposed changes and desired outcomes</a:t>
            </a:r>
          </a:p>
          <a:p>
            <a:pPr marL="673100" lvl="1" indent="-273050">
              <a:spcBef>
                <a:spcPts val="0"/>
              </a:spcBef>
            </a:pPr>
            <a:r>
              <a:rPr lang="en-AU" sz="1800" dirty="0" smtClean="0"/>
              <a:t>Evaluate the options to achieve the required outcomes.</a:t>
            </a:r>
          </a:p>
          <a:p>
            <a:pPr marL="673100" lvl="1" indent="-273050">
              <a:spcBef>
                <a:spcPts val="0"/>
              </a:spcBef>
            </a:pPr>
            <a:r>
              <a:rPr lang="en-AU" sz="1800" dirty="0" smtClean="0"/>
              <a:t>Develop plans to implement the change</a:t>
            </a:r>
          </a:p>
          <a:p>
            <a:pPr marL="673100" lvl="1" indent="-273050">
              <a:spcBef>
                <a:spcPts val="0"/>
              </a:spcBef>
            </a:pPr>
            <a:r>
              <a:rPr lang="en-AU" sz="1800" dirty="0" smtClean="0"/>
              <a:t>Monitor and Learn from the change experience </a:t>
            </a:r>
          </a:p>
          <a:p>
            <a:pPr marL="673100" lvl="1" indent="-273050">
              <a:spcBef>
                <a:spcPts val="0"/>
              </a:spcBef>
            </a:pPr>
            <a:r>
              <a:rPr lang="en-AU" sz="1800" dirty="0" smtClean="0"/>
              <a:t>Monitor, review, report, adjust and improve</a:t>
            </a:r>
          </a:p>
          <a:p>
            <a:pPr marL="673100" lvl="1" indent="-273050">
              <a:spcBef>
                <a:spcPts val="0"/>
              </a:spcBef>
            </a:pPr>
            <a:r>
              <a:rPr lang="en-AU" sz="1800" dirty="0" smtClean="0"/>
              <a:t>Determine the current state and Identify Gaps </a:t>
            </a:r>
          </a:p>
          <a:p>
            <a:pPr marL="673100" lvl="1" indent="-273050">
              <a:spcBef>
                <a:spcPts val="0"/>
              </a:spcBef>
            </a:pPr>
            <a:r>
              <a:rPr lang="en-AU" sz="1800" dirty="0" smtClean="0"/>
              <a:t>What is the nature of the current management system and what are the requirements addressed by it? </a:t>
            </a:r>
          </a:p>
          <a:p>
            <a:pPr marL="673100" lvl="1" indent="-273050">
              <a:spcBef>
                <a:spcPts val="0"/>
              </a:spcBef>
            </a:pPr>
            <a:r>
              <a:rPr lang="en-AU" sz="1800" dirty="0" smtClean="0"/>
              <a:t>What is the nature of the desired management system and what requirements should it address? </a:t>
            </a:r>
          </a:p>
          <a:p>
            <a:pPr marL="673100" lvl="1" indent="-273050">
              <a:spcBef>
                <a:spcPts val="0"/>
              </a:spcBef>
            </a:pPr>
            <a:r>
              <a:rPr lang="en-AU" sz="1800" dirty="0" smtClean="0"/>
              <a:t>Identify gaps between the ‘as-is’ system and the ‘to-be’ system </a:t>
            </a:r>
          </a:p>
          <a:p>
            <a:endParaRPr lang="en-AU" dirty="0"/>
          </a:p>
        </p:txBody>
      </p:sp>
      <p:sp>
        <p:nvSpPr>
          <p:cNvPr id="4" name="Slide Number Placeholder 3"/>
          <p:cNvSpPr>
            <a:spLocks noGrp="1"/>
          </p:cNvSpPr>
          <p:nvPr>
            <p:ph type="sldNum" sz="quarter" idx="10"/>
          </p:nvPr>
        </p:nvSpPr>
        <p:spPr/>
        <p:txBody>
          <a:bodyPr/>
          <a:lstStyle/>
          <a:p>
            <a:fld id="{5750A1E1-C8D9-4447-9192-37BA973CD27A}" type="slidenum">
              <a:rPr lang="en-GB" smtClean="0"/>
              <a:pPr/>
              <a:t>25</a:t>
            </a:fld>
            <a:endParaRPr lang="en-GB"/>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Bef>
                <a:spcPts val="0"/>
              </a:spcBef>
              <a:buNone/>
            </a:pPr>
            <a:r>
              <a:rPr lang="en-US" sz="1200" b="1" dirty="0" smtClean="0">
                <a:solidFill>
                  <a:schemeClr val="tx1"/>
                </a:solidFill>
                <a:latin typeface="+mn-lt"/>
              </a:rPr>
              <a:t>Measurement, Assessment and Improvement</a:t>
            </a:r>
          </a:p>
          <a:p>
            <a:pPr marL="0" indent="0">
              <a:spcBef>
                <a:spcPts val="0"/>
              </a:spcBef>
              <a:buNone/>
            </a:pPr>
            <a:endParaRPr lang="en-US" sz="800" b="1" dirty="0" smtClean="0">
              <a:latin typeface="+mn-lt"/>
            </a:endParaRPr>
          </a:p>
          <a:p>
            <a:pPr marL="0" indent="0">
              <a:spcBef>
                <a:spcPts val="0"/>
              </a:spcBef>
              <a:buNone/>
            </a:pPr>
            <a:r>
              <a:rPr lang="en-US" sz="1200" b="1" dirty="0" smtClean="0"/>
              <a:t>Requirement 14: Measurement, assessment and improvement of leadership for safety and of safety culture</a:t>
            </a:r>
          </a:p>
          <a:p>
            <a:pPr marL="284163" indent="0">
              <a:spcBef>
                <a:spcPts val="0"/>
              </a:spcBef>
              <a:buNone/>
            </a:pPr>
            <a:r>
              <a:rPr lang="en-US" sz="1200" i="1" dirty="0" smtClean="0">
                <a:latin typeface="+mn-lt"/>
              </a:rPr>
              <a:t>“Senior management shall regularly commission assessments of leadership for safety and of safety culture in its own organization”</a:t>
            </a:r>
          </a:p>
          <a:p>
            <a:pPr lvl="1"/>
            <a:r>
              <a:rPr lang="en-US" sz="1200" i="0" dirty="0" smtClean="0">
                <a:latin typeface="+mn-lt"/>
              </a:rPr>
              <a:t>6.9. Senior management shall ensure that self-assessment of leadership for</a:t>
            </a:r>
          </a:p>
          <a:p>
            <a:pPr lvl="1"/>
            <a:r>
              <a:rPr lang="en-US" sz="1200" i="0" dirty="0" smtClean="0">
                <a:latin typeface="+mn-lt"/>
              </a:rPr>
              <a:t>safety and of safety culture includes assessment at all organizational levels and</a:t>
            </a:r>
          </a:p>
          <a:p>
            <a:pPr lvl="1"/>
            <a:r>
              <a:rPr lang="en-US" sz="1200" i="0" dirty="0" smtClean="0">
                <a:latin typeface="+mn-lt"/>
              </a:rPr>
              <a:t>for all functions in the organization. Senior management shall ensure that such</a:t>
            </a:r>
          </a:p>
          <a:p>
            <a:pPr lvl="1"/>
            <a:r>
              <a:rPr lang="en-US" sz="1200" i="0" dirty="0" smtClean="0">
                <a:latin typeface="+mn-lt"/>
              </a:rPr>
              <a:t>self-assessment makes use of recognized experts in the assessment of leadership</a:t>
            </a:r>
          </a:p>
          <a:p>
            <a:pPr lvl="1"/>
            <a:r>
              <a:rPr lang="en-US" sz="1200" i="0" dirty="0" smtClean="0">
                <a:latin typeface="+mn-lt"/>
              </a:rPr>
              <a:t>and of safety culture.</a:t>
            </a:r>
          </a:p>
          <a:p>
            <a:pPr lvl="1"/>
            <a:r>
              <a:rPr lang="en-US" sz="1200" i="0" dirty="0" smtClean="0">
                <a:latin typeface="+mn-lt"/>
              </a:rPr>
              <a:t>6.10. Senior management shall ensure that an independent assessment of</a:t>
            </a:r>
          </a:p>
          <a:p>
            <a:pPr lvl="1"/>
            <a:r>
              <a:rPr lang="en-US" sz="1200" i="0" dirty="0" smtClean="0">
                <a:latin typeface="+mn-lt"/>
              </a:rPr>
              <a:t>leadership for safety and of safety culture is conducted for enhancement of the</a:t>
            </a:r>
          </a:p>
          <a:p>
            <a:pPr lvl="1"/>
            <a:r>
              <a:rPr lang="en-US" sz="1200" i="0" dirty="0" smtClean="0">
                <a:latin typeface="+mn-lt"/>
              </a:rPr>
              <a:t>organizational culture for safety (i.e. the organizational culture as it relates to</a:t>
            </a:r>
          </a:p>
          <a:p>
            <a:pPr lvl="1"/>
            <a:r>
              <a:rPr lang="en-US" sz="1200" i="0" dirty="0" smtClean="0">
                <a:latin typeface="+mn-lt"/>
              </a:rPr>
              <a:t>safety and as it fosters a strong safety culture in the organization).</a:t>
            </a:r>
          </a:p>
          <a:p>
            <a:pPr lvl="1"/>
            <a:r>
              <a:rPr lang="en-US" sz="1200" i="0" dirty="0" smtClean="0">
                <a:latin typeface="+mn-lt"/>
              </a:rPr>
              <a:t>6.11. The results of self-assessments and independent assessments of leadership</a:t>
            </a:r>
          </a:p>
          <a:p>
            <a:pPr lvl="1"/>
            <a:r>
              <a:rPr lang="en-US" sz="1200" i="0" dirty="0" smtClean="0">
                <a:latin typeface="+mn-lt"/>
              </a:rPr>
              <a:t>for safety and of safety culture [1] shall be communicated at all levels in the</a:t>
            </a:r>
          </a:p>
          <a:p>
            <a:pPr lvl="1"/>
            <a:r>
              <a:rPr lang="en-US" sz="1200" i="0" dirty="0" smtClean="0">
                <a:latin typeface="+mn-lt"/>
              </a:rPr>
              <a:t>organization. The results of such assessments shall be acted upon to foster and</a:t>
            </a:r>
          </a:p>
          <a:p>
            <a:pPr lvl="1"/>
            <a:r>
              <a:rPr lang="en-US" sz="1200" i="0" dirty="0" smtClean="0">
                <a:latin typeface="+mn-lt"/>
              </a:rPr>
              <a:t>sustain a strong safety culture, to improve leadership for safety and to foster a</a:t>
            </a:r>
          </a:p>
          <a:p>
            <a:pPr lvl="1"/>
            <a:r>
              <a:rPr lang="en-US" sz="1200" i="0" dirty="0" smtClean="0">
                <a:latin typeface="+mn-lt"/>
              </a:rPr>
              <a:t>learning attitude within the organization.</a:t>
            </a:r>
            <a:endParaRPr lang="en-US" sz="1200" i="0" dirty="0">
              <a:latin typeface="+mn-lt"/>
            </a:endParaRPr>
          </a:p>
        </p:txBody>
      </p:sp>
      <p:sp>
        <p:nvSpPr>
          <p:cNvPr id="4" name="Slide Number Placeholder 3"/>
          <p:cNvSpPr>
            <a:spLocks noGrp="1"/>
          </p:cNvSpPr>
          <p:nvPr>
            <p:ph type="sldNum" sz="quarter" idx="10"/>
          </p:nvPr>
        </p:nvSpPr>
        <p:spPr/>
        <p:txBody>
          <a:bodyPr/>
          <a:lstStyle/>
          <a:p>
            <a:fld id="{5750A1E1-C8D9-4447-9192-37BA973CD27A}" type="slidenum">
              <a:rPr lang="en-GB" smtClean="0"/>
              <a:pPr/>
              <a:t>26</a:t>
            </a:fld>
            <a:endParaRPr lang="en-GB"/>
          </a:p>
        </p:txBody>
      </p:sp>
    </p:spTree>
    <p:extLst>
      <p:ext uri="{BB962C8B-B14F-4D97-AF65-F5344CB8AC3E}">
        <p14:creationId xmlns:p14="http://schemas.microsoft.com/office/powerpoint/2010/main" val="12446300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50A1E1-C8D9-4447-9192-37BA973CD27A}" type="slidenum">
              <a:rPr lang="en-GB" smtClean="0"/>
              <a:pPr/>
              <a:t>27</a:t>
            </a:fld>
            <a:endParaRPr lang="en-GB"/>
          </a:p>
        </p:txBody>
      </p:sp>
    </p:spTree>
    <p:extLst>
      <p:ext uri="{BB962C8B-B14F-4D97-AF65-F5344CB8AC3E}">
        <p14:creationId xmlns:p14="http://schemas.microsoft.com/office/powerpoint/2010/main" val="15354948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dirty="0"/>
          </a:p>
        </p:txBody>
      </p:sp>
      <p:sp>
        <p:nvSpPr>
          <p:cNvPr id="4" name="Slide Number Placeholder 3"/>
          <p:cNvSpPr>
            <a:spLocks noGrp="1"/>
          </p:cNvSpPr>
          <p:nvPr>
            <p:ph type="sldNum" sz="quarter" idx="10"/>
          </p:nvPr>
        </p:nvSpPr>
        <p:spPr/>
        <p:txBody>
          <a:bodyPr/>
          <a:lstStyle/>
          <a:p>
            <a:fld id="{5750A1E1-C8D9-4447-9192-37BA973CD27A}" type="slidenum">
              <a:rPr lang="en-GB" smtClean="0"/>
              <a:pPr/>
              <a:t>28</a:t>
            </a:fld>
            <a:endParaRPr lang="en-GB"/>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Review questions for 10-15 minutes discussion :</a:t>
            </a:r>
          </a:p>
          <a:p>
            <a:endParaRPr lang="en-US" dirty="0" smtClean="0"/>
          </a:p>
          <a:p>
            <a:pPr marL="0" lvl="0" indent="0" eaLnBrk="0" fontAlgn="base" hangingPunct="0">
              <a:spcBef>
                <a:spcPct val="20000"/>
              </a:spcBef>
              <a:spcAft>
                <a:spcPct val="0"/>
              </a:spcAft>
              <a:buClrTx/>
              <a:buSzTx/>
              <a:buFont typeface="+mj-lt"/>
              <a:buNone/>
            </a:pPr>
            <a:r>
              <a:rPr lang="en-US" dirty="0" smtClean="0"/>
              <a:t>Q1. </a:t>
            </a:r>
            <a:r>
              <a:rPr lang="en-US" i="1" dirty="0" smtClean="0"/>
              <a:t>What is the b</a:t>
            </a:r>
            <a:r>
              <a:rPr lang="en-US" sz="1200" i="1" dirty="0" smtClean="0"/>
              <a:t>asic difference between leadership and management ?</a:t>
            </a:r>
          </a:p>
          <a:p>
            <a:pPr marL="228600" marR="0" lvl="0" indent="-228600" algn="l" defTabSz="914400" rtl="0" eaLnBrk="0" fontAlgn="base" latinLnBrk="0" hangingPunct="0">
              <a:lnSpc>
                <a:spcPct val="100000"/>
              </a:lnSpc>
              <a:spcBef>
                <a:spcPct val="20000"/>
              </a:spcBef>
              <a:spcAft>
                <a:spcPct val="0"/>
              </a:spcAft>
              <a:buClrTx/>
              <a:buSzTx/>
              <a:buFontTx/>
              <a:buAutoNum type="alphaUcPeriod"/>
              <a:tabLst/>
              <a:defRPr/>
            </a:pPr>
            <a:r>
              <a:rPr lang="en-US" sz="1200" dirty="0" smtClean="0">
                <a:latin typeface="+mn-lt"/>
              </a:rPr>
              <a:t>The basic difference between management and leadership can be stated simply whereby ‘management’ is a function and ‘leadership’ is a </a:t>
            </a:r>
            <a:r>
              <a:rPr lang="en-US" sz="1200" i="0" dirty="0" smtClean="0">
                <a:latin typeface="+mn-lt"/>
              </a:rPr>
              <a:t>relationship.</a:t>
            </a:r>
          </a:p>
          <a:p>
            <a:pPr marL="228600" marR="0" lvl="0" indent="-228600" algn="l" defTabSz="914400" rtl="0" eaLnBrk="0" fontAlgn="base" latinLnBrk="0" hangingPunct="0">
              <a:lnSpc>
                <a:spcPct val="100000"/>
              </a:lnSpc>
              <a:spcBef>
                <a:spcPct val="20000"/>
              </a:spcBef>
              <a:spcAft>
                <a:spcPct val="0"/>
              </a:spcAft>
              <a:buClrTx/>
              <a:buSzTx/>
              <a:buFontTx/>
              <a:buAutoNum type="alphaUcPeriod"/>
              <a:tabLst/>
              <a:defRPr/>
            </a:pPr>
            <a:endParaRPr lang="en-US" sz="1200" i="0" dirty="0" smtClean="0">
              <a:latin typeface="+mn-lt"/>
            </a:endParaRPr>
          </a:p>
          <a:p>
            <a:pPr marL="0" marR="0" lvl="0" indent="0" algn="l" defTabSz="914400" rtl="0" eaLnBrk="0" fontAlgn="base" latinLnBrk="0" hangingPunct="0">
              <a:lnSpc>
                <a:spcPct val="100000"/>
              </a:lnSpc>
              <a:spcBef>
                <a:spcPct val="20000"/>
              </a:spcBef>
              <a:spcAft>
                <a:spcPct val="0"/>
              </a:spcAft>
              <a:buClrTx/>
              <a:buSzTx/>
              <a:buFontTx/>
              <a:buNone/>
              <a:tabLst/>
              <a:defRPr/>
            </a:pPr>
            <a:r>
              <a:rPr lang="en-US" sz="1200" i="0" dirty="0" smtClean="0"/>
              <a:t>Q2. </a:t>
            </a:r>
            <a:r>
              <a:rPr lang="en-US" sz="1200" i="1" dirty="0" smtClean="0"/>
              <a:t>Outline</a:t>
            </a:r>
            <a:r>
              <a:rPr lang="en-US" sz="1200" i="1" baseline="0" dirty="0" smtClean="0"/>
              <a:t> d</a:t>
            </a:r>
            <a:r>
              <a:rPr lang="en-US" sz="1200" i="1" dirty="0" smtClean="0"/>
              <a:t>ifference and correlations between management and leadership?</a:t>
            </a:r>
          </a:p>
          <a:p>
            <a:pPr marL="0" marR="0" lvl="0" indent="0" algn="l" defTabSz="914400" rtl="0" eaLnBrk="0" fontAlgn="base" latinLnBrk="0" hangingPunct="0">
              <a:lnSpc>
                <a:spcPct val="100000"/>
              </a:lnSpc>
              <a:spcBef>
                <a:spcPct val="20000"/>
              </a:spcBef>
              <a:spcAft>
                <a:spcPct val="0"/>
              </a:spcAft>
              <a:buClrTx/>
              <a:buSzTx/>
              <a:buFontTx/>
              <a:buNone/>
              <a:tabLst/>
              <a:defRPr/>
            </a:pPr>
            <a:r>
              <a:rPr lang="en-US" sz="1200" i="0" dirty="0" smtClean="0">
                <a:latin typeface="+mn-lt"/>
              </a:rPr>
              <a:t>A. </a:t>
            </a:r>
            <a:r>
              <a:rPr lang="sv-SE" sz="1200" i="0" dirty="0" smtClean="0">
                <a:latin typeface="+mn-lt"/>
              </a:rPr>
              <a:t>To manage means to accomplish activities and master routines, while to lead means to influence others and create shared understanding as driver for change</a:t>
            </a:r>
          </a:p>
          <a:p>
            <a:pPr marL="0" marR="0" lvl="0" indent="0" algn="l" defTabSz="914400" rtl="0" eaLnBrk="0" fontAlgn="base" latinLnBrk="0" hangingPunct="0">
              <a:lnSpc>
                <a:spcPct val="100000"/>
              </a:lnSpc>
              <a:spcBef>
                <a:spcPct val="20000"/>
              </a:spcBef>
              <a:spcAft>
                <a:spcPct val="0"/>
              </a:spcAft>
              <a:buClrTx/>
              <a:buSzTx/>
              <a:buFontTx/>
              <a:buNone/>
              <a:tabLst/>
              <a:defRPr/>
            </a:pPr>
            <a:r>
              <a:rPr lang="en-US" sz="1200" dirty="0" smtClean="0">
                <a:latin typeface="+mn-lt"/>
              </a:rPr>
              <a:t>Management’ is a formal, authorized function for ensuring that an organization operates efficiently in accordance with requirements, plans and resources. Managers at all levels need to be leaders for safety. </a:t>
            </a:r>
          </a:p>
          <a:p>
            <a:pPr marL="0" marR="0" lvl="0" indent="0" algn="l" defTabSz="914400" rtl="0" eaLnBrk="0" fontAlgn="base" latinLnBrk="0" hangingPunct="0">
              <a:lnSpc>
                <a:spcPct val="100000"/>
              </a:lnSpc>
              <a:spcBef>
                <a:spcPct val="20000"/>
              </a:spcBef>
              <a:spcAft>
                <a:spcPct val="0"/>
              </a:spcAft>
              <a:buClrTx/>
              <a:buSzTx/>
              <a:buFontTx/>
              <a:buNone/>
              <a:tabLst/>
              <a:defRPr/>
            </a:pPr>
            <a:r>
              <a:rPr lang="en-US" sz="1200" dirty="0" smtClean="0">
                <a:latin typeface="+mn-lt"/>
              </a:rPr>
              <a:t>While, leadership for safety has to be demonstrated at all levels in the organization by sharing values and expectations and commitment to goals, shared values and behaviors that influences and motivates individuals and organizations to continually improve performance.</a:t>
            </a:r>
            <a:r>
              <a:rPr lang="en-US" sz="1200" baseline="0" dirty="0" smtClean="0">
                <a:latin typeface="+mn-lt"/>
              </a:rPr>
              <a:t> </a:t>
            </a:r>
            <a:r>
              <a:rPr lang="en-US" sz="1200" dirty="0" smtClean="0">
                <a:latin typeface="+mn-lt"/>
              </a:rPr>
              <a:t>Thus, managers and leaders throughout an organization should set an example for safety, for example, through their direct involvement with the individuals .</a:t>
            </a:r>
          </a:p>
          <a:p>
            <a:pPr marL="0" marR="0" lvl="0" indent="0" algn="l" defTabSz="914400" rtl="0" eaLnBrk="0" fontAlgn="base" latinLnBrk="0" hangingPunct="0">
              <a:lnSpc>
                <a:spcPct val="100000"/>
              </a:lnSpc>
              <a:spcBef>
                <a:spcPct val="20000"/>
              </a:spcBef>
              <a:spcAft>
                <a:spcPct val="0"/>
              </a:spcAft>
              <a:buClrTx/>
              <a:buSzTx/>
              <a:buFontTx/>
              <a:buNone/>
              <a:tabLst/>
              <a:defRPr/>
            </a:pPr>
            <a:endParaRPr lang="en-US" sz="1200" dirty="0" smtClean="0">
              <a:latin typeface="+mn-lt"/>
            </a:endParaRPr>
          </a:p>
          <a:p>
            <a:pPr marL="0" marR="0" lvl="0" indent="0" algn="l" defTabSz="914400" rtl="0" eaLnBrk="0" fontAlgn="base" latinLnBrk="0" hangingPunct="0">
              <a:lnSpc>
                <a:spcPct val="100000"/>
              </a:lnSpc>
              <a:spcBef>
                <a:spcPct val="20000"/>
              </a:spcBef>
              <a:spcAft>
                <a:spcPct val="0"/>
              </a:spcAft>
              <a:buClrTx/>
              <a:buSzTx/>
              <a:buFontTx/>
              <a:buNone/>
              <a:tabLst/>
              <a:defRPr/>
            </a:pPr>
            <a:r>
              <a:rPr lang="en-US" sz="1200" dirty="0" smtClean="0">
                <a:latin typeface="+mn-lt"/>
              </a:rPr>
              <a:t>Q3</a:t>
            </a:r>
            <a:r>
              <a:rPr lang="en-US" dirty="0" smtClean="0"/>
              <a:t>. </a:t>
            </a:r>
            <a:r>
              <a:rPr lang="en-US" i="1" dirty="0" smtClean="0"/>
              <a:t>What are the main l</a:t>
            </a:r>
            <a:r>
              <a:rPr lang="en-US" sz="1200" i="1" dirty="0" smtClean="0"/>
              <a:t>eadership responsibilities ?</a:t>
            </a:r>
          </a:p>
          <a:p>
            <a:pPr marL="0" marR="0" lvl="0" indent="0" algn="l" defTabSz="914400" rtl="0" eaLnBrk="0" fontAlgn="base" latinLnBrk="0" hangingPunct="0">
              <a:lnSpc>
                <a:spcPct val="100000"/>
              </a:lnSpc>
              <a:spcBef>
                <a:spcPct val="20000"/>
              </a:spcBef>
              <a:spcAft>
                <a:spcPct val="0"/>
              </a:spcAft>
              <a:buClrTx/>
              <a:buSzTx/>
              <a:buFontTx/>
              <a:buNone/>
              <a:tabLst/>
              <a:defRPr/>
            </a:pPr>
            <a:endParaRPr lang="en-US" sz="1200" i="1" dirty="0" smtClean="0"/>
          </a:p>
          <a:p>
            <a:pPr marL="0" lvl="0" indent="0">
              <a:spcBef>
                <a:spcPts val="600"/>
              </a:spcBef>
              <a:buFont typeface="Arial" pitchFamily="34" charset="0"/>
              <a:buNone/>
            </a:pPr>
            <a:r>
              <a:rPr lang="en-GB" sz="2000" b="0" dirty="0" smtClean="0">
                <a:latin typeface="+mn-lt"/>
              </a:rPr>
              <a:t>A.   Leadership aims at achieving commitment to goals, shared values and behaviours that influences and motivates individuals and organizations to continually improve performance. A clear policy, vision, strategy, plans and objectives should be developed and communicated frequently and consistently. Leaders are responsible to develop a good understanding, and communicate the beliefs that underlie the organization’s policies through their own behaviour and management practices. Leaders at all levels in the organization show commitment to continuous improvement. Leaders acknowledge that safety encompasses interactions between individuals, technology and the organizations (ITO)</a:t>
            </a:r>
          </a:p>
          <a:p>
            <a:pPr marL="228600" indent="-228600">
              <a:spcBef>
                <a:spcPts val="600"/>
              </a:spcBef>
              <a:buAutoNum type="alphaUcPeriod"/>
            </a:pPr>
            <a:endParaRPr lang="en-US" dirty="0" smtClean="0"/>
          </a:p>
          <a:p>
            <a:pPr marL="0" marR="0" lvl="0" indent="0" algn="l" defTabSz="914400" rtl="0" eaLnBrk="0" fontAlgn="base" latinLnBrk="0" hangingPunct="0">
              <a:lnSpc>
                <a:spcPct val="100000"/>
              </a:lnSpc>
              <a:spcBef>
                <a:spcPct val="20000"/>
              </a:spcBef>
              <a:spcAft>
                <a:spcPct val="0"/>
              </a:spcAft>
              <a:buClrTx/>
              <a:buSzTx/>
              <a:buFontTx/>
              <a:buNone/>
              <a:tabLst/>
              <a:defRPr/>
            </a:pPr>
            <a:r>
              <a:rPr lang="en-US" dirty="0" smtClean="0"/>
              <a:t>Q4. </a:t>
            </a:r>
            <a:r>
              <a:rPr lang="en-US" sz="1200" i="1" dirty="0" smtClean="0"/>
              <a:t>Lists some of the characteristics of leadership that improve performance. </a:t>
            </a:r>
          </a:p>
          <a:p>
            <a:r>
              <a:rPr lang="en-GB" sz="1200" kern="1200" dirty="0" smtClean="0">
                <a:solidFill>
                  <a:schemeClr val="tx1"/>
                </a:solidFill>
                <a:effectLst/>
                <a:latin typeface="+mn-lt"/>
                <a:ea typeface="+mn-ea"/>
                <a:cs typeface="+mn-cs"/>
              </a:rPr>
              <a:t>A.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200" dirty="0" smtClean="0">
                <a:latin typeface="+mn-lt"/>
                <a:ea typeface="MS PGothic" pitchFamily="34" charset="-128"/>
              </a:rPr>
              <a:t>Commitment to safety by senior management </a:t>
            </a:r>
          </a:p>
          <a:p>
            <a:pPr marL="228600" indent="-228600">
              <a:buFont typeface="+mj-lt"/>
              <a:buAutoNum type="arabicPeriod"/>
            </a:pPr>
            <a:r>
              <a:rPr lang="en-GB" sz="1200" kern="1200" dirty="0" smtClean="0">
                <a:solidFill>
                  <a:schemeClr val="tx1"/>
                </a:solidFill>
                <a:effectLst/>
                <a:latin typeface="+mn-lt"/>
                <a:ea typeface="+mn-ea"/>
                <a:cs typeface="+mn-cs"/>
              </a:rPr>
              <a:t>Provision of clear policy, vision, strategy, plans and objectives,</a:t>
            </a:r>
          </a:p>
          <a:p>
            <a:pPr marL="228600" indent="-228600">
              <a:buFont typeface="+mj-lt"/>
              <a:buAutoNum type="arabicPeriod"/>
            </a:pPr>
            <a:r>
              <a:rPr lang="en-GB" sz="1200" kern="1200" dirty="0" smtClean="0">
                <a:solidFill>
                  <a:schemeClr val="tx1"/>
                </a:solidFill>
                <a:effectLst/>
                <a:latin typeface="+mn-lt"/>
                <a:ea typeface="+mn-ea"/>
                <a:cs typeface="+mn-cs"/>
              </a:rPr>
              <a:t>Develop effective lines of communication within the organization,</a:t>
            </a:r>
          </a:p>
          <a:p>
            <a:pPr marL="228600" indent="-228600">
              <a:buFont typeface="+mj-lt"/>
              <a:buAutoNum type="arabicPeriod"/>
            </a:pPr>
            <a:r>
              <a:rPr lang="en-GB" sz="1200" kern="1200" dirty="0" smtClean="0">
                <a:solidFill>
                  <a:schemeClr val="tx1"/>
                </a:solidFill>
                <a:effectLst/>
                <a:latin typeface="+mn-lt"/>
                <a:ea typeface="+mn-ea"/>
                <a:cs typeface="+mn-cs"/>
              </a:rPr>
              <a:t>Act</a:t>
            </a:r>
            <a:r>
              <a:rPr lang="en-GB" sz="1200" kern="1200" baseline="0" dirty="0" smtClean="0">
                <a:solidFill>
                  <a:schemeClr val="tx1"/>
                </a:solidFill>
                <a:effectLst/>
                <a:latin typeface="+mn-lt"/>
                <a:ea typeface="+mn-ea"/>
                <a:cs typeface="+mn-cs"/>
              </a:rPr>
              <a:t> as role model so as to </a:t>
            </a:r>
            <a:r>
              <a:rPr lang="en-GB" sz="1200" kern="1200" dirty="0" smtClean="0">
                <a:solidFill>
                  <a:schemeClr val="tx1"/>
                </a:solidFill>
                <a:effectLst/>
                <a:latin typeface="+mn-lt"/>
                <a:ea typeface="+mn-ea"/>
                <a:cs typeface="+mn-cs"/>
              </a:rPr>
              <a:t>communicate the beliefs that underlie the organization’s policies through their own behaviour and management practices,</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200" dirty="0" smtClean="0">
                <a:latin typeface="+mn-lt"/>
                <a:ea typeface="MS PGothic" pitchFamily="34" charset="-128"/>
              </a:rPr>
              <a:t>Leadership skills are systematically developed</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200" dirty="0" smtClean="0">
                <a:latin typeface="+mn-lt"/>
                <a:ea typeface="MS PGothic" pitchFamily="34" charset="-128"/>
              </a:rPr>
              <a:t>Management assures that there is sufficient and competent staff</a:t>
            </a:r>
          </a:p>
          <a:p>
            <a:pPr marL="228600" indent="-228600">
              <a:buFont typeface="+mj-lt"/>
              <a:buAutoNum type="arabicPeriod"/>
            </a:pPr>
            <a:r>
              <a:rPr lang="en-GB" sz="1200" kern="1200" dirty="0" smtClean="0">
                <a:solidFill>
                  <a:schemeClr val="tx1"/>
                </a:solidFill>
                <a:effectLst/>
                <a:latin typeface="+mn-lt"/>
                <a:ea typeface="+mn-ea"/>
                <a:cs typeface="+mn-cs"/>
              </a:rPr>
              <a:t>Leaders at all levels seek feedback on how effective the leadership is in ensuring and improving safety, and should take action as necessary,</a:t>
            </a:r>
          </a:p>
          <a:p>
            <a:pPr marL="228600" indent="-228600">
              <a:buFont typeface="+mj-lt"/>
              <a:buAutoNum type="arabicPeriod"/>
            </a:pPr>
            <a:r>
              <a:rPr lang="en-US" altLang="ja-JP" sz="1200" dirty="0" smtClean="0">
                <a:latin typeface="+mn-lt"/>
                <a:ea typeface="MS PGothic" pitchFamily="34" charset="-128"/>
              </a:rPr>
              <a:t>Management has the ability to resolve conflicts as necessary</a:t>
            </a:r>
          </a:p>
          <a:p>
            <a:pPr marL="228600" indent="-228600">
              <a:buFont typeface="+mj-lt"/>
              <a:buAutoNum type="arabicPeriod"/>
            </a:pPr>
            <a:r>
              <a:rPr lang="en-US" altLang="ja-JP" sz="1200" dirty="0" smtClean="0">
                <a:latin typeface="+mn-lt"/>
                <a:ea typeface="MS PGothic" pitchFamily="34" charset="-128"/>
              </a:rPr>
              <a:t>Relationships between management and staff are built on trust</a:t>
            </a:r>
          </a:p>
          <a:p>
            <a:endParaRPr lang="en-US" sz="1200" kern="1200" dirty="0" smtClean="0">
              <a:solidFill>
                <a:schemeClr val="tx1"/>
              </a:solidFill>
              <a:effectLst/>
              <a:latin typeface="+mn-lt"/>
              <a:ea typeface="+mn-ea"/>
              <a:cs typeface="+mn-cs"/>
            </a:endParaRPr>
          </a:p>
          <a:p>
            <a:r>
              <a:rPr lang="it-IT" sz="1200" kern="1200" dirty="0" smtClean="0">
                <a:solidFill>
                  <a:schemeClr val="tx1"/>
                </a:solidFill>
                <a:effectLst/>
                <a:latin typeface="+mn-lt"/>
                <a:ea typeface="+mn-ea"/>
                <a:cs typeface="+mn-cs"/>
              </a:rPr>
              <a:t> </a:t>
            </a:r>
            <a:endParaRPr lang="en-US" sz="1200" i="1" dirty="0" smtClean="0"/>
          </a:p>
          <a:p>
            <a:pPr marL="0" lvl="0" indent="0" eaLnBrk="0" fontAlgn="base" hangingPunct="0">
              <a:spcBef>
                <a:spcPct val="20000"/>
              </a:spcBef>
              <a:spcAft>
                <a:spcPct val="0"/>
              </a:spcAft>
              <a:buClrTx/>
              <a:buSzTx/>
              <a:buFont typeface="+mj-lt"/>
              <a:buNone/>
            </a:pPr>
            <a:endParaRPr lang="en-US" sz="1200" i="1" dirty="0" smtClean="0"/>
          </a:p>
        </p:txBody>
      </p:sp>
      <p:sp>
        <p:nvSpPr>
          <p:cNvPr id="4" name="Slide Number Placeholder 3"/>
          <p:cNvSpPr>
            <a:spLocks noGrp="1"/>
          </p:cNvSpPr>
          <p:nvPr>
            <p:ph type="sldNum" sz="quarter" idx="10"/>
          </p:nvPr>
        </p:nvSpPr>
        <p:spPr/>
        <p:txBody>
          <a:bodyPr/>
          <a:lstStyle/>
          <a:p>
            <a:fld id="{5750A1E1-C8D9-4447-9192-37BA973CD27A}" type="slidenum">
              <a:rPr lang="en-GB" smtClean="0"/>
              <a:pPr/>
              <a:t>29</a:t>
            </a:fld>
            <a:endParaRPr lang="en-GB"/>
          </a:p>
        </p:txBody>
      </p:sp>
    </p:spTree>
    <p:extLst>
      <p:ext uri="{BB962C8B-B14F-4D97-AF65-F5344CB8AC3E}">
        <p14:creationId xmlns:p14="http://schemas.microsoft.com/office/powerpoint/2010/main" val="16970168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Thank you!</a:t>
            </a:r>
          </a:p>
        </p:txBody>
      </p:sp>
      <p:sp>
        <p:nvSpPr>
          <p:cNvPr id="4" name="Slide Number Placeholder 3"/>
          <p:cNvSpPr>
            <a:spLocks noGrp="1"/>
          </p:cNvSpPr>
          <p:nvPr>
            <p:ph type="sldNum" sz="quarter" idx="10"/>
          </p:nvPr>
        </p:nvSpPr>
        <p:spPr/>
        <p:txBody>
          <a:bodyPr/>
          <a:lstStyle/>
          <a:p>
            <a:fld id="{5750A1E1-C8D9-4447-9192-37BA973CD27A}" type="slidenum">
              <a:rPr lang="en-GB" smtClean="0"/>
              <a:pPr/>
              <a:t>32</a:t>
            </a:fld>
            <a:endParaRPr lang="en-GB"/>
          </a:p>
        </p:txBody>
      </p:sp>
    </p:spTree>
    <p:extLst>
      <p:ext uri="{BB962C8B-B14F-4D97-AF65-F5344CB8AC3E}">
        <p14:creationId xmlns:p14="http://schemas.microsoft.com/office/powerpoint/2010/main" val="24491692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A clear policy, vision, strategy, plans and objectives should be developed and communicated frequently and consistently. To develop a good understanding, senior managers should communicate the beliefs that underlie the organization’s policies through their own behaviour and management practices. Leaders at all levels in the regulatory body show commitment to continuous improvement.</a:t>
            </a:r>
            <a:r>
              <a:rPr lang="en-GB" dirty="0" smtClean="0">
                <a:effectLst/>
              </a:rPr>
              <a:t> </a:t>
            </a:r>
          </a:p>
          <a:p>
            <a:r>
              <a:rPr lang="en-GB" b="1" i="1" dirty="0" smtClean="0"/>
              <a:t>Goals:</a:t>
            </a:r>
            <a:r>
              <a:rPr lang="en-GB" i="1" dirty="0" smtClean="0"/>
              <a:t> an aim, or desired result</a:t>
            </a:r>
          </a:p>
          <a:p>
            <a:r>
              <a:rPr lang="en-GB" b="1" i="1" dirty="0" smtClean="0"/>
              <a:t>Strategies:</a:t>
            </a:r>
            <a:r>
              <a:rPr lang="en-GB" i="1" dirty="0" smtClean="0"/>
              <a:t> a plan of action designed to achieve a long-term or overall aim</a:t>
            </a:r>
          </a:p>
          <a:p>
            <a:r>
              <a:rPr lang="en-GB" b="1" i="1" dirty="0" smtClean="0"/>
              <a:t>Plans:</a:t>
            </a:r>
            <a:r>
              <a:rPr lang="en-GB" i="1" dirty="0" smtClean="0"/>
              <a:t> a detailed proposal for doing or achieving something</a:t>
            </a:r>
          </a:p>
          <a:p>
            <a:r>
              <a:rPr lang="en-GB" b="1" i="1" dirty="0" smtClean="0"/>
              <a:t>Objectives:</a:t>
            </a:r>
            <a:r>
              <a:rPr lang="en-GB" i="1" dirty="0" smtClean="0"/>
              <a:t> a thing aimed at or sought; goal</a:t>
            </a:r>
          </a:p>
          <a:p>
            <a:r>
              <a:rPr lang="en-GB" b="1" i="1" dirty="0" smtClean="0"/>
              <a:t>Safety policy:</a:t>
            </a:r>
            <a:r>
              <a:rPr lang="en-GB" i="1" dirty="0" smtClean="0"/>
              <a:t> a course or principle of action adopted by an organization or individual</a:t>
            </a:r>
          </a:p>
          <a:p>
            <a:r>
              <a:rPr lang="en-GB" b="1" i="1" dirty="0" smtClean="0"/>
              <a:t>Senior management:</a:t>
            </a:r>
            <a:r>
              <a:rPr lang="en-GB" b="1" dirty="0" smtClean="0"/>
              <a:t> </a:t>
            </a:r>
            <a:r>
              <a:rPr lang="en-GB" dirty="0" smtClean="0"/>
              <a:t>the person who, or group of people which, directs, controls and assesses an organization at the highest level</a:t>
            </a:r>
          </a:p>
          <a:p>
            <a:pPr marL="0" indent="0">
              <a:buNone/>
            </a:pPr>
            <a:endParaRPr lang="en-GB" i="1" dirty="0" smtClean="0"/>
          </a:p>
          <a:p>
            <a:endParaRPr lang="en-GB" dirty="0" smtClean="0">
              <a:effectLst/>
            </a:endParaRPr>
          </a:p>
          <a:p>
            <a:endParaRPr lang="en-GB" dirty="0"/>
          </a:p>
        </p:txBody>
      </p:sp>
      <p:sp>
        <p:nvSpPr>
          <p:cNvPr id="4" name="Slide Number Placeholder 3"/>
          <p:cNvSpPr>
            <a:spLocks noGrp="1"/>
          </p:cNvSpPr>
          <p:nvPr>
            <p:ph type="sldNum" sz="quarter" idx="10"/>
          </p:nvPr>
        </p:nvSpPr>
        <p:spPr/>
        <p:txBody>
          <a:bodyPr/>
          <a:lstStyle/>
          <a:p>
            <a:fld id="{5750A1E1-C8D9-4447-9192-37BA973CD27A}" type="slidenum">
              <a:rPr lang="en-GB" smtClean="0"/>
              <a:pPr/>
              <a:t>5</a:t>
            </a:fld>
            <a:endParaRPr lang="en-GB"/>
          </a:p>
        </p:txBody>
      </p:sp>
    </p:spTree>
    <p:extLst>
      <p:ext uri="{BB962C8B-B14F-4D97-AF65-F5344CB8AC3E}">
        <p14:creationId xmlns:p14="http://schemas.microsoft.com/office/powerpoint/2010/main" val="17736531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dirty="0" smtClean="0"/>
              <a:t>Also refer to GSR Part 2, Req. 2</a:t>
            </a:r>
          </a:p>
          <a:p>
            <a:endParaRPr lang="en-GB" sz="1200" b="0" dirty="0" smtClean="0"/>
          </a:p>
          <a:p>
            <a:r>
              <a:rPr lang="en-GB" sz="1200" b="0" dirty="0" smtClean="0"/>
              <a:t>This principle</a:t>
            </a:r>
            <a:r>
              <a:rPr lang="en-GB" sz="1200" b="0" baseline="0" dirty="0" smtClean="0"/>
              <a:t> also applies to regulatory body</a:t>
            </a:r>
            <a:endParaRPr lang="en-GB" b="0" dirty="0"/>
          </a:p>
        </p:txBody>
      </p:sp>
      <p:sp>
        <p:nvSpPr>
          <p:cNvPr id="4" name="Slide Number Placeholder 3"/>
          <p:cNvSpPr>
            <a:spLocks noGrp="1"/>
          </p:cNvSpPr>
          <p:nvPr>
            <p:ph type="sldNum" sz="quarter" idx="10"/>
          </p:nvPr>
        </p:nvSpPr>
        <p:spPr/>
        <p:txBody>
          <a:bodyPr/>
          <a:lstStyle/>
          <a:p>
            <a:fld id="{5750A1E1-C8D9-4447-9192-37BA973CD27A}" type="slidenum">
              <a:rPr lang="en-GB" smtClean="0"/>
              <a:pPr/>
              <a:t>6</a:t>
            </a:fld>
            <a:endParaRPr lang="en-GB"/>
          </a:p>
        </p:txBody>
      </p:sp>
    </p:spTree>
    <p:extLst>
      <p:ext uri="{BB962C8B-B14F-4D97-AF65-F5344CB8AC3E}">
        <p14:creationId xmlns:p14="http://schemas.microsoft.com/office/powerpoint/2010/main" val="13321779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With a systemic approach to safety that analyses the individual, organisational and technical factors, and organization (ITO) can be better prepared for an unexpected event.” “Expert form the behavioural sciences, and the related research, needs to be better utilized in the effort to understand and apply a systemic approach to safety”</a:t>
            </a:r>
          </a:p>
          <a:p>
            <a:r>
              <a:rPr lang="en-AU" dirty="0" smtClean="0"/>
              <a:t>A systemic approach to safety means that we comprehend the whole systems interplay between individuals, technology and organization</a:t>
            </a:r>
          </a:p>
          <a:p>
            <a:r>
              <a:rPr lang="en-AU" dirty="0" smtClean="0"/>
              <a:t>The whole system is too complex for one individual to comprehend, an integrated approach is needed to</a:t>
            </a:r>
            <a:r>
              <a:rPr lang="en-AU" baseline="0" dirty="0" smtClean="0"/>
              <a:t> </a:t>
            </a:r>
            <a:r>
              <a:rPr lang="en-AU" dirty="0" smtClean="0"/>
              <a:t>invite different competencies and thinking </a:t>
            </a:r>
          </a:p>
          <a:p>
            <a:r>
              <a:rPr lang="en-AU" dirty="0" smtClean="0"/>
              <a:t>Understanding the dynamics of the ITO helps us to evaluate their ability to produce safety outcomes more effectively</a:t>
            </a:r>
          </a:p>
          <a:p>
            <a:r>
              <a:rPr lang="en-AU" dirty="0" smtClean="0"/>
              <a:t>Safety outcomes emerges from ITO interactions </a:t>
            </a:r>
          </a:p>
          <a:p>
            <a:r>
              <a:rPr lang="en-AU" dirty="0" smtClean="0"/>
              <a:t>The systemic approach to safety capitalizes on understanding the strengths as well as the vulnerabilities in all factors influencing nuclear safety (Human</a:t>
            </a:r>
            <a:r>
              <a:rPr lang="en-AU" baseline="0" dirty="0" smtClean="0"/>
              <a:t> and organizational factors which affect the performance at work)</a:t>
            </a:r>
            <a:endParaRPr lang="en-GB" dirty="0"/>
          </a:p>
        </p:txBody>
      </p:sp>
      <p:sp>
        <p:nvSpPr>
          <p:cNvPr id="4" name="Slide Number Placeholder 3"/>
          <p:cNvSpPr>
            <a:spLocks noGrp="1"/>
          </p:cNvSpPr>
          <p:nvPr>
            <p:ph type="sldNum" sz="quarter" idx="10"/>
          </p:nvPr>
        </p:nvSpPr>
        <p:spPr/>
        <p:txBody>
          <a:bodyPr/>
          <a:lstStyle/>
          <a:p>
            <a:fld id="{5750A1E1-C8D9-4447-9192-37BA973CD27A}" type="slidenum">
              <a:rPr lang="en-GB" smtClean="0"/>
              <a:pPr/>
              <a:t>7</a:t>
            </a:fld>
            <a:endParaRPr lang="en-GB"/>
          </a:p>
        </p:txBody>
      </p:sp>
    </p:spTree>
    <p:extLst>
      <p:ext uri="{BB962C8B-B14F-4D97-AF65-F5344CB8AC3E}">
        <p14:creationId xmlns:p14="http://schemas.microsoft.com/office/powerpoint/2010/main" val="19354955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Bef>
                <a:spcPts val="0"/>
              </a:spcBef>
              <a:buNone/>
            </a:pPr>
            <a:r>
              <a:rPr lang="en-US" sz="1650" b="0" dirty="0" smtClean="0">
                <a:solidFill>
                  <a:schemeClr val="tx1"/>
                </a:solidFill>
                <a:latin typeface="+mn-lt"/>
              </a:rPr>
              <a:t>2. RESPONSIBILITY FOR SAFETY</a:t>
            </a:r>
          </a:p>
          <a:p>
            <a:pPr marL="355600" lvl="1" indent="-260350">
              <a:spcBef>
                <a:spcPts val="0"/>
              </a:spcBef>
            </a:pPr>
            <a:r>
              <a:rPr lang="en-US" sz="1650" b="0" dirty="0" smtClean="0">
                <a:latin typeface="+mn-lt"/>
              </a:rPr>
              <a:t>Requirement 1: Achieving the fundamental safety objective  </a:t>
            </a:r>
          </a:p>
          <a:p>
            <a:pPr marL="0" indent="0">
              <a:spcBef>
                <a:spcPts val="0"/>
              </a:spcBef>
              <a:buNone/>
            </a:pPr>
            <a:r>
              <a:rPr lang="en-US" sz="1650" b="0" dirty="0" smtClean="0">
                <a:solidFill>
                  <a:schemeClr val="tx1"/>
                </a:solidFill>
                <a:latin typeface="+mn-lt"/>
              </a:rPr>
              <a:t>3. LEADERSHIP FOR SAFETY .</a:t>
            </a:r>
          </a:p>
          <a:p>
            <a:pPr marL="355600" lvl="1" indent="-260350">
              <a:spcBef>
                <a:spcPts val="0"/>
              </a:spcBef>
            </a:pPr>
            <a:r>
              <a:rPr lang="en-US" sz="1650" b="0" dirty="0" smtClean="0">
                <a:latin typeface="+mn-lt"/>
              </a:rPr>
              <a:t>Requirement 2: Demonstration of leadership for safety by managers</a:t>
            </a:r>
          </a:p>
          <a:p>
            <a:pPr marL="0" indent="0">
              <a:spcBef>
                <a:spcPts val="0"/>
              </a:spcBef>
              <a:buNone/>
            </a:pPr>
            <a:r>
              <a:rPr lang="en-US" sz="1650" b="0" dirty="0" smtClean="0">
                <a:solidFill>
                  <a:schemeClr val="tx1"/>
                </a:solidFill>
                <a:latin typeface="+mn-lt"/>
              </a:rPr>
              <a:t>4. MANAGEMENT FOR SAFETY</a:t>
            </a:r>
          </a:p>
          <a:p>
            <a:pPr marL="0" indent="0">
              <a:spcBef>
                <a:spcPts val="0"/>
              </a:spcBef>
              <a:buNone/>
            </a:pPr>
            <a:r>
              <a:rPr lang="en-US" sz="1650" b="0" dirty="0" smtClean="0">
                <a:latin typeface="+mn-lt"/>
              </a:rPr>
              <a:t>Responsibility for integration of safety into the management system</a:t>
            </a:r>
          </a:p>
          <a:p>
            <a:pPr marL="355600" lvl="1" indent="-260350">
              <a:spcBef>
                <a:spcPts val="0"/>
              </a:spcBef>
            </a:pPr>
            <a:r>
              <a:rPr lang="en-US" sz="1650" b="0" dirty="0" smtClean="0">
                <a:latin typeface="+mn-lt"/>
              </a:rPr>
              <a:t>Requirement 3: Responsibility of senior management for the management system</a:t>
            </a:r>
          </a:p>
          <a:p>
            <a:pPr marL="355600" lvl="1" indent="-260350">
              <a:spcBef>
                <a:spcPts val="0"/>
              </a:spcBef>
            </a:pPr>
            <a:r>
              <a:rPr lang="en-US" sz="1650" b="0" dirty="0" smtClean="0">
                <a:latin typeface="+mn-lt"/>
              </a:rPr>
              <a:t>Requirement 4: Goals, strategies, plans and objectives</a:t>
            </a:r>
          </a:p>
          <a:p>
            <a:pPr marL="355600" lvl="1" indent="-260350">
              <a:spcBef>
                <a:spcPts val="0"/>
              </a:spcBef>
            </a:pPr>
            <a:r>
              <a:rPr lang="en-US" sz="1650" b="0" dirty="0" smtClean="0">
                <a:latin typeface="+mn-lt"/>
              </a:rPr>
              <a:t>Requirement 5: Interaction with interested parties</a:t>
            </a:r>
          </a:p>
          <a:p>
            <a:pPr marL="355600" lvl="1" indent="-260350">
              <a:spcBef>
                <a:spcPts val="0"/>
              </a:spcBef>
            </a:pPr>
            <a:r>
              <a:rPr lang="en-US" sz="1650" b="0" dirty="0" smtClean="0">
                <a:latin typeface="+mn-lt"/>
              </a:rPr>
              <a:t>Requirement 6: Integration of the management system</a:t>
            </a:r>
          </a:p>
          <a:p>
            <a:pPr marL="355600" lvl="1" indent="-260350">
              <a:spcBef>
                <a:spcPts val="0"/>
              </a:spcBef>
            </a:pPr>
            <a:r>
              <a:rPr lang="en-US" sz="1650" b="0" dirty="0" smtClean="0">
                <a:latin typeface="+mn-lt"/>
              </a:rPr>
              <a:t>Requirement 7: Application of the graded approach to the management system</a:t>
            </a:r>
          </a:p>
          <a:p>
            <a:pPr marL="355600" lvl="1" indent="-260350">
              <a:spcBef>
                <a:spcPts val="0"/>
              </a:spcBef>
            </a:pPr>
            <a:r>
              <a:rPr lang="en-US" sz="1650" b="0" dirty="0" smtClean="0">
                <a:latin typeface="+mn-lt"/>
              </a:rPr>
              <a:t>Requirement 8: Documentation of the management system</a:t>
            </a:r>
          </a:p>
          <a:p>
            <a:pPr>
              <a:spcBef>
                <a:spcPts val="0"/>
              </a:spcBef>
              <a:buNone/>
            </a:pPr>
            <a:r>
              <a:rPr lang="en-US" sz="1650" b="0" dirty="0" smtClean="0">
                <a:latin typeface="+mn-lt"/>
              </a:rPr>
              <a:t>Management of resources </a:t>
            </a:r>
          </a:p>
          <a:p>
            <a:pPr marL="355600" lvl="1" indent="-260350">
              <a:spcBef>
                <a:spcPts val="0"/>
              </a:spcBef>
            </a:pPr>
            <a:r>
              <a:rPr lang="en-US" sz="1650" b="0" dirty="0" smtClean="0">
                <a:latin typeface="+mn-lt"/>
              </a:rPr>
              <a:t>Requirement 9: Provision of resources</a:t>
            </a:r>
          </a:p>
          <a:p>
            <a:pPr marL="0" indent="0">
              <a:buFont typeface="Arial" pitchFamily="34" charset="0"/>
              <a:buNone/>
            </a:pPr>
            <a:r>
              <a:rPr lang="en-US" sz="1650" b="0" dirty="0" smtClean="0">
                <a:solidFill>
                  <a:srgbClr val="000000"/>
                </a:solidFill>
              </a:rPr>
              <a:t>Management of processes and activities </a:t>
            </a:r>
          </a:p>
          <a:p>
            <a:pPr marL="0" lvl="1" indent="0">
              <a:spcBef>
                <a:spcPts val="600"/>
              </a:spcBef>
              <a:buFont typeface="Arial" panose="020B0604020202020204" pitchFamily="34" charset="0"/>
              <a:buNone/>
            </a:pPr>
            <a:r>
              <a:rPr lang="en-US" sz="1650" b="0" dirty="0" smtClean="0">
                <a:solidFill>
                  <a:srgbClr val="000000"/>
                </a:solidFill>
              </a:rPr>
              <a:t>  Requirement 10: Management of processes and activities </a:t>
            </a:r>
          </a:p>
          <a:p>
            <a:pPr marL="0" lvl="1" indent="0">
              <a:spcBef>
                <a:spcPts val="600"/>
              </a:spcBef>
              <a:buFont typeface="Arial" panose="020B0604020202020204" pitchFamily="34" charset="0"/>
              <a:buNone/>
            </a:pPr>
            <a:r>
              <a:rPr lang="en-US" sz="1650" b="0" dirty="0" smtClean="0">
                <a:solidFill>
                  <a:srgbClr val="000000"/>
                </a:solidFill>
              </a:rPr>
              <a:t>  Requirement 11: Management of the supply chain</a:t>
            </a:r>
          </a:p>
          <a:p>
            <a:pPr marL="0" indent="0">
              <a:buFont typeface="Arial" pitchFamily="34" charset="0"/>
              <a:buNone/>
            </a:pPr>
            <a:r>
              <a:rPr lang="en-US" sz="1650" b="0" dirty="0" smtClean="0"/>
              <a:t>5. CULTURE FOR SAFETY</a:t>
            </a:r>
          </a:p>
          <a:p>
            <a:pPr marL="0" lvl="1" indent="0">
              <a:spcBef>
                <a:spcPts val="600"/>
              </a:spcBef>
              <a:buFont typeface="Arial" panose="020B0604020202020204" pitchFamily="34" charset="0"/>
              <a:buNone/>
            </a:pPr>
            <a:r>
              <a:rPr lang="en-US" sz="1650" b="0" dirty="0" smtClean="0">
                <a:solidFill>
                  <a:srgbClr val="000000"/>
                </a:solidFill>
              </a:rPr>
              <a:t>  Requirement 12: Fostering a culture for safety</a:t>
            </a:r>
          </a:p>
          <a:p>
            <a:pPr marL="0" indent="0">
              <a:buFont typeface="Arial" pitchFamily="34" charset="0"/>
              <a:buNone/>
            </a:pPr>
            <a:r>
              <a:rPr lang="en-US" sz="1650" b="0" dirty="0" smtClean="0"/>
              <a:t>6. MEASUREMENT, ASSESSMENT AND IMPROVEMENT </a:t>
            </a:r>
          </a:p>
          <a:p>
            <a:pPr marL="0" lvl="1" indent="0">
              <a:buFont typeface="Arial" panose="020B0604020202020204" pitchFamily="34" charset="0"/>
              <a:buNone/>
            </a:pPr>
            <a:r>
              <a:rPr lang="en-US" sz="1650" b="0" dirty="0" smtClean="0">
                <a:solidFill>
                  <a:srgbClr val="000000"/>
                </a:solidFill>
              </a:rPr>
              <a:t>  Requirement 13: Measurement, assessment and improvement of the management system</a:t>
            </a:r>
          </a:p>
          <a:p>
            <a:pPr marL="0" lvl="1" indent="0">
              <a:buFont typeface="Arial" panose="020B0604020202020204" pitchFamily="34" charset="0"/>
              <a:buNone/>
            </a:pPr>
            <a:r>
              <a:rPr lang="en-US" sz="1650" b="0" dirty="0" smtClean="0">
                <a:solidFill>
                  <a:srgbClr val="000000"/>
                </a:solidFill>
              </a:rPr>
              <a:t>  Requirement 14: Measurement, assessment and improvement of leadership for safety and of safety culture</a:t>
            </a:r>
            <a:endParaRPr lang="en-GB" sz="1650" b="0" dirty="0" smtClean="0">
              <a:solidFill>
                <a:srgbClr val="000000"/>
              </a:solidFill>
            </a:endParaRPr>
          </a:p>
          <a:p>
            <a:pPr marL="0" lvl="0" indent="0">
              <a:spcBef>
                <a:spcPts val="0"/>
              </a:spcBef>
              <a:buFont typeface="Arial" pitchFamily="34" charset="0"/>
              <a:buNone/>
            </a:pPr>
            <a:endParaRPr lang="en-US" sz="1650" b="0" dirty="0" smtClean="0">
              <a:latin typeface="+mn-lt"/>
            </a:endParaRPr>
          </a:p>
          <a:p>
            <a:pPr marL="95250" lvl="1" indent="0">
              <a:spcBef>
                <a:spcPts val="0"/>
              </a:spcBef>
              <a:buFont typeface="Arial" pitchFamily="34" charset="0"/>
              <a:buNone/>
            </a:pPr>
            <a:endParaRPr lang="en-US" sz="1650" b="0" dirty="0" smtClean="0">
              <a:latin typeface="+mn-lt"/>
            </a:endParaRPr>
          </a:p>
          <a:p>
            <a:endParaRPr lang="en-US" b="0" dirty="0"/>
          </a:p>
        </p:txBody>
      </p:sp>
      <p:sp>
        <p:nvSpPr>
          <p:cNvPr id="4" name="Slide Number Placeholder 3"/>
          <p:cNvSpPr>
            <a:spLocks noGrp="1"/>
          </p:cNvSpPr>
          <p:nvPr>
            <p:ph type="sldNum" sz="quarter" idx="10"/>
          </p:nvPr>
        </p:nvSpPr>
        <p:spPr/>
        <p:txBody>
          <a:bodyPr/>
          <a:lstStyle/>
          <a:p>
            <a:fld id="{5750A1E1-C8D9-4447-9192-37BA973CD27A}" type="slidenum">
              <a:rPr lang="en-GB" smtClean="0"/>
              <a:pPr/>
              <a:t>8</a:t>
            </a:fld>
            <a:endParaRPr lang="en-GB"/>
          </a:p>
        </p:txBody>
      </p:sp>
    </p:spTree>
    <p:extLst>
      <p:ext uri="{BB962C8B-B14F-4D97-AF65-F5344CB8AC3E}">
        <p14:creationId xmlns:p14="http://schemas.microsoft.com/office/powerpoint/2010/main" val="4125696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463550" marR="0" lvl="0" indent="-46355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sz="1200" b="0" i="0" u="none" strike="noStrike" kern="1200" cap="none" spc="0" normalizeH="0" baseline="0" noProof="0" dirty="0" smtClean="0">
                <a:ln>
                  <a:noFill/>
                </a:ln>
                <a:solidFill>
                  <a:srgbClr val="000000"/>
                </a:solidFill>
                <a:effectLst/>
                <a:uLnTx/>
                <a:uFillTx/>
                <a:latin typeface="Arial "/>
                <a:ea typeface="+mn-ea"/>
                <a:cs typeface="+mn-cs"/>
              </a:rPr>
              <a:t>GSR Part 2 scope has been extended to cover the ‘</a:t>
            </a:r>
            <a:r>
              <a:rPr kumimoji="0" lang="en-US" sz="1200" b="0" i="1" u="none" strike="noStrike" kern="1200" cap="none" spc="0" normalizeH="0" baseline="0" noProof="0" dirty="0" smtClean="0">
                <a:ln>
                  <a:noFill/>
                </a:ln>
                <a:solidFill>
                  <a:srgbClr val="000000"/>
                </a:solidFill>
                <a:effectLst/>
                <a:uLnTx/>
                <a:uFillTx/>
                <a:latin typeface="Arial "/>
                <a:ea typeface="+mn-ea"/>
                <a:cs typeface="+mn-cs"/>
              </a:rPr>
              <a:t>three pillars</a:t>
            </a:r>
            <a:r>
              <a:rPr kumimoji="0" lang="en-US" sz="1200" b="0" i="0" u="none" strike="noStrike" kern="1200" cap="none" spc="0" normalizeH="0" baseline="0" noProof="0" dirty="0" smtClean="0">
                <a:ln>
                  <a:noFill/>
                </a:ln>
                <a:solidFill>
                  <a:srgbClr val="000000"/>
                </a:solidFill>
                <a:effectLst/>
                <a:uLnTx/>
                <a:uFillTx/>
                <a:latin typeface="Arial "/>
                <a:ea typeface="+mn-ea"/>
                <a:cs typeface="+mn-cs"/>
              </a:rPr>
              <a:t>’ of Management for Safety: Leadership for Safety; Safety Culture; Effective Management System</a:t>
            </a:r>
          </a:p>
        </p:txBody>
      </p:sp>
      <p:sp>
        <p:nvSpPr>
          <p:cNvPr id="4" name="Slide Number Placeholder 3"/>
          <p:cNvSpPr>
            <a:spLocks noGrp="1"/>
          </p:cNvSpPr>
          <p:nvPr>
            <p:ph type="sldNum" sz="quarter" idx="10"/>
          </p:nvPr>
        </p:nvSpPr>
        <p:spPr/>
        <p:txBody>
          <a:bodyPr/>
          <a:lstStyle/>
          <a:p>
            <a:fld id="{5750A1E1-C8D9-4447-9192-37BA973CD27A}" type="slidenum">
              <a:rPr lang="en-GB" smtClean="0"/>
              <a:pPr/>
              <a:t>9</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dirty="0"/>
          </a:p>
        </p:txBody>
      </p:sp>
      <p:sp>
        <p:nvSpPr>
          <p:cNvPr id="4" name="Slide Number Placeholder 3"/>
          <p:cNvSpPr>
            <a:spLocks noGrp="1"/>
          </p:cNvSpPr>
          <p:nvPr>
            <p:ph type="sldNum" sz="quarter" idx="10"/>
          </p:nvPr>
        </p:nvSpPr>
        <p:spPr/>
        <p:txBody>
          <a:bodyPr/>
          <a:lstStyle/>
          <a:p>
            <a:fld id="{5750A1E1-C8D9-4447-9192-37BA973CD27A}" type="slidenum">
              <a:rPr lang="en-GB" smtClean="0"/>
              <a:pPr/>
              <a:t>10</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dirty="0"/>
          </a:p>
        </p:txBody>
      </p:sp>
      <p:sp>
        <p:nvSpPr>
          <p:cNvPr id="4" name="Slide Number Placeholder 3"/>
          <p:cNvSpPr>
            <a:spLocks noGrp="1"/>
          </p:cNvSpPr>
          <p:nvPr>
            <p:ph type="sldNum" sz="quarter" idx="10"/>
          </p:nvPr>
        </p:nvSpPr>
        <p:spPr/>
        <p:txBody>
          <a:bodyPr/>
          <a:lstStyle/>
          <a:p>
            <a:fld id="{5750A1E1-C8D9-4447-9192-37BA973CD27A}" type="slidenum">
              <a:rPr lang="en-GB" smtClean="0"/>
              <a:pPr/>
              <a:t>11</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906000" cy="6858000"/>
          </a:xfrm>
          <a:prstGeom prst="rect">
            <a:avLst/>
          </a:prstGeom>
        </p:spPr>
      </p:pic>
      <p:sp>
        <p:nvSpPr>
          <p:cNvPr id="2" name="Title 1"/>
          <p:cNvSpPr>
            <a:spLocks noGrp="1"/>
          </p:cNvSpPr>
          <p:nvPr>
            <p:ph type="ctrTitle"/>
          </p:nvPr>
        </p:nvSpPr>
        <p:spPr>
          <a:xfrm>
            <a:off x="350488" y="1772816"/>
            <a:ext cx="9283032" cy="1080120"/>
          </a:xfrm>
        </p:spPr>
        <p:txBody>
          <a:bodyPr/>
          <a:lstStyle>
            <a:lvl1pPr algn="l">
              <a:defRPr>
                <a:solidFill>
                  <a:schemeClr val="bg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350488" y="3573016"/>
            <a:ext cx="9283032" cy="1608584"/>
          </a:xfrm>
        </p:spPr>
        <p:txBody>
          <a:bodyPr>
            <a:normAutofit/>
          </a:bodyPr>
          <a:lstStyle>
            <a:lvl1pPr marL="0" indent="0" algn="l">
              <a:buNone/>
              <a:defRPr sz="2800" b="1">
                <a:solidFill>
                  <a:schemeClr val="accent6"/>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0000" y="180000"/>
            <a:ext cx="2717862" cy="805950"/>
          </a:xfrm>
          <a:prstGeom prst="rect">
            <a:avLst/>
          </a:prstGeom>
        </p:spPr>
      </p:pic>
      <p:pic>
        <p:nvPicPr>
          <p:cNvPr id="1026" name="Picture 2"/>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36576" y="73943"/>
            <a:ext cx="2000250" cy="1266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3"/>
          <p:cNvSpPr txBox="1">
            <a:spLocks noChangeAspect="1"/>
          </p:cNvSpPr>
          <p:nvPr userDrawn="1"/>
        </p:nvSpPr>
        <p:spPr>
          <a:xfrm>
            <a:off x="4320000" y="360000"/>
            <a:ext cx="5220000" cy="1200329"/>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algn="ctr" defTabSz="914400" rtl="0" eaLnBrk="1" latinLnBrk="0" hangingPunct="1">
              <a:spcBef>
                <a:spcPts val="0"/>
              </a:spcBef>
              <a:spcAft>
                <a:spcPts val="0"/>
              </a:spcAft>
            </a:pPr>
            <a:r>
              <a:rPr lang="hu-HU" sz="1600" b="1" kern="1200" dirty="0" smtClean="0">
                <a:solidFill>
                  <a:schemeClr val="bg1"/>
                </a:solidFill>
                <a:latin typeface="Calibri" panose="020F0502020204030204" pitchFamily="34" charset="0"/>
                <a:ea typeface="+mn-ea"/>
                <a:cs typeface="+mn-cs"/>
              </a:rPr>
              <a:t>Basic Professional Training Course on</a:t>
            </a:r>
            <a:r>
              <a:rPr lang="en-US" sz="1600" b="1" kern="1200" dirty="0" smtClean="0">
                <a:solidFill>
                  <a:schemeClr val="bg1"/>
                </a:solidFill>
                <a:latin typeface="Calibri" panose="020F0502020204030204" pitchFamily="34" charset="0"/>
                <a:ea typeface="+mn-ea"/>
                <a:cs typeface="+mn-cs"/>
              </a:rPr>
              <a:t> Nuclear Safety</a:t>
            </a:r>
            <a:endParaRPr lang="hu-HU" sz="1600" b="1" kern="1200" dirty="0" smtClean="0">
              <a:solidFill>
                <a:schemeClr val="bg1"/>
              </a:solidFill>
              <a:latin typeface="Calibri" panose="020F0502020204030204" pitchFamily="34" charset="0"/>
              <a:ea typeface="+mn-ea"/>
              <a:cs typeface="+mn-cs"/>
            </a:endParaRPr>
          </a:p>
          <a:p>
            <a:pPr marL="0" algn="ctr" defTabSz="914400" rtl="0" eaLnBrk="1" latinLnBrk="0" hangingPunct="1">
              <a:spcBef>
                <a:spcPts val="600"/>
              </a:spcBef>
              <a:spcAft>
                <a:spcPts val="600"/>
              </a:spcAft>
            </a:pPr>
            <a:r>
              <a:rPr lang="hu-HU" sz="1400" b="0" kern="1200" dirty="0" smtClean="0">
                <a:solidFill>
                  <a:schemeClr val="bg1"/>
                </a:solidFill>
                <a:latin typeface="Calibri" panose="020F0502020204030204" pitchFamily="34" charset="0"/>
                <a:ea typeface="+mn-ea"/>
                <a:cs typeface="+mn-cs"/>
              </a:rPr>
              <a:t>Ghana </a:t>
            </a:r>
            <a:r>
              <a:rPr lang="en-US" sz="1400" b="0" kern="1200" dirty="0" smtClean="0">
                <a:solidFill>
                  <a:schemeClr val="bg1"/>
                </a:solidFill>
                <a:latin typeface="Calibri" panose="020F0502020204030204" pitchFamily="34" charset="0"/>
                <a:ea typeface="+mn-ea"/>
                <a:cs typeface="+mn-cs"/>
              </a:rPr>
              <a:t>Nuclear Regulatory Authority</a:t>
            </a:r>
            <a:endParaRPr lang="hu-HU" sz="1400" b="0" kern="1200" dirty="0" smtClean="0">
              <a:solidFill>
                <a:schemeClr val="bg1"/>
              </a:solidFill>
              <a:latin typeface="Calibri" panose="020F0502020204030204" pitchFamily="34" charset="0"/>
              <a:ea typeface="+mn-ea"/>
              <a:cs typeface="+mn-cs"/>
            </a:endParaRPr>
          </a:p>
          <a:p>
            <a:pPr marL="0" algn="ctr" defTabSz="914400" rtl="0" eaLnBrk="1" latinLnBrk="0" hangingPunct="1">
              <a:spcBef>
                <a:spcPts val="600"/>
              </a:spcBef>
              <a:spcAft>
                <a:spcPts val="600"/>
              </a:spcAft>
            </a:pPr>
            <a:r>
              <a:rPr lang="hu-HU" sz="1400" b="0" kern="1200" dirty="0" smtClean="0">
                <a:solidFill>
                  <a:schemeClr val="bg1"/>
                </a:solidFill>
                <a:latin typeface="Calibri" panose="020F0502020204030204" pitchFamily="34" charset="0"/>
                <a:ea typeface="+mn-ea"/>
                <a:cs typeface="+mn-cs"/>
              </a:rPr>
              <a:t>Accra, Ghana</a:t>
            </a:r>
          </a:p>
          <a:p>
            <a:pPr marL="0" marR="0" indent="0" algn="ctr" defTabSz="914400" rtl="0" eaLnBrk="1" fontAlgn="auto" latinLnBrk="0" hangingPunct="1">
              <a:lnSpc>
                <a:spcPct val="100000"/>
              </a:lnSpc>
              <a:spcBef>
                <a:spcPts val="0"/>
              </a:spcBef>
              <a:spcAft>
                <a:spcPts val="0"/>
              </a:spcAft>
              <a:buClrTx/>
              <a:buSzTx/>
              <a:buFontTx/>
              <a:buNone/>
              <a:tabLst/>
              <a:defRPr/>
            </a:pPr>
            <a:r>
              <a:rPr lang="en-US" sz="1400" b="0" kern="1200" dirty="0" smtClean="0">
                <a:solidFill>
                  <a:schemeClr val="bg1"/>
                </a:solidFill>
                <a:latin typeface="Calibri" panose="020F0502020204030204" pitchFamily="34" charset="0"/>
                <a:ea typeface="+mn-ea"/>
                <a:cs typeface="+mn-cs"/>
              </a:rPr>
              <a:t>07</a:t>
            </a:r>
            <a:r>
              <a:rPr lang="hu-HU" sz="1400" b="0" kern="1200" dirty="0" smtClean="0">
                <a:solidFill>
                  <a:schemeClr val="bg1"/>
                </a:solidFill>
                <a:latin typeface="Calibri" panose="020F0502020204030204" pitchFamily="34" charset="0"/>
                <a:ea typeface="+mn-ea"/>
                <a:cs typeface="+mn-cs"/>
              </a:rPr>
              <a:t>-</a:t>
            </a:r>
            <a:r>
              <a:rPr lang="en-US" sz="1400" b="0" kern="1200" dirty="0" smtClean="0">
                <a:solidFill>
                  <a:schemeClr val="bg1"/>
                </a:solidFill>
                <a:latin typeface="Calibri" panose="020F0502020204030204" pitchFamily="34" charset="0"/>
                <a:ea typeface="+mn-ea"/>
                <a:cs typeface="+mn-cs"/>
              </a:rPr>
              <a:t>18 May </a:t>
            </a:r>
            <a:r>
              <a:rPr lang="en-GB" sz="1400" b="0" kern="1200" dirty="0" smtClean="0">
                <a:solidFill>
                  <a:schemeClr val="bg1"/>
                </a:solidFill>
                <a:latin typeface="Calibri" panose="020F0502020204030204" pitchFamily="34" charset="0"/>
                <a:ea typeface="+mn-ea"/>
                <a:cs typeface="+mn-cs"/>
              </a:rPr>
              <a:t> – </a:t>
            </a:r>
            <a:r>
              <a:rPr lang="hu-HU" sz="1400" b="0" kern="1200" dirty="0" smtClean="0">
                <a:solidFill>
                  <a:schemeClr val="bg1"/>
                </a:solidFill>
                <a:latin typeface="Calibri" panose="020F0502020204030204" pitchFamily="34" charset="0"/>
                <a:ea typeface="+mn-ea"/>
                <a:cs typeface="+mn-cs"/>
              </a:rPr>
              <a:t>1</a:t>
            </a:r>
            <a:r>
              <a:rPr lang="en-US" sz="1400" b="0" kern="1200" dirty="0" smtClean="0">
                <a:solidFill>
                  <a:schemeClr val="bg1"/>
                </a:solidFill>
                <a:latin typeface="Calibri" panose="020F0502020204030204" pitchFamily="34" charset="0"/>
                <a:ea typeface="+mn-ea"/>
                <a:cs typeface="+mn-cs"/>
              </a:rPr>
              <a:t>8</a:t>
            </a:r>
            <a:r>
              <a:rPr lang="hu-HU" sz="1400" b="0" kern="1200" dirty="0" smtClean="0">
                <a:solidFill>
                  <a:schemeClr val="bg1"/>
                </a:solidFill>
                <a:latin typeface="Calibri" panose="020F0502020204030204" pitchFamily="34" charset="0"/>
                <a:ea typeface="+mn-ea"/>
                <a:cs typeface="+mn-cs"/>
              </a:rPr>
              <a:t>-</a:t>
            </a:r>
            <a:r>
              <a:rPr lang="en-US" sz="1400" b="0" kern="1200" dirty="0" smtClean="0">
                <a:solidFill>
                  <a:schemeClr val="bg1"/>
                </a:solidFill>
                <a:latin typeface="Calibri" panose="020F0502020204030204" pitchFamily="34" charset="0"/>
                <a:ea typeface="+mn-ea"/>
                <a:cs typeface="+mn-cs"/>
              </a:rPr>
              <a:t>29</a:t>
            </a:r>
            <a:r>
              <a:rPr lang="hu-HU" sz="1400" b="0" kern="1200" dirty="0" smtClean="0">
                <a:solidFill>
                  <a:schemeClr val="bg1"/>
                </a:solidFill>
                <a:latin typeface="Calibri" panose="020F0502020204030204" pitchFamily="34" charset="0"/>
                <a:ea typeface="+mn-ea"/>
                <a:cs typeface="+mn-cs"/>
              </a:rPr>
              <a:t> </a:t>
            </a:r>
            <a:r>
              <a:rPr lang="en-US" sz="1400" b="0" kern="1200" dirty="0" smtClean="0">
                <a:solidFill>
                  <a:schemeClr val="bg1"/>
                </a:solidFill>
                <a:latin typeface="Calibri" panose="020F0502020204030204" pitchFamily="34" charset="0"/>
                <a:ea typeface="+mn-ea"/>
                <a:cs typeface="+mn-cs"/>
              </a:rPr>
              <a:t>June</a:t>
            </a:r>
            <a:r>
              <a:rPr lang="hu-HU" sz="1400" b="0" kern="1200" dirty="0" smtClean="0">
                <a:solidFill>
                  <a:schemeClr val="bg1"/>
                </a:solidFill>
                <a:latin typeface="Calibri" panose="020F0502020204030204" pitchFamily="34" charset="0"/>
                <a:ea typeface="+mn-ea"/>
                <a:cs typeface="+mn-cs"/>
              </a:rPr>
              <a:t> </a:t>
            </a:r>
            <a:r>
              <a:rPr lang="en-US" sz="1400" b="0" kern="1200" dirty="0" smtClean="0">
                <a:solidFill>
                  <a:schemeClr val="bg1"/>
                </a:solidFill>
                <a:latin typeface="Calibri" panose="020F0502020204030204" pitchFamily="34" charset="0"/>
                <a:ea typeface="+mn-ea"/>
                <a:cs typeface="+mn-cs"/>
              </a:rPr>
              <a:t>201</a:t>
            </a:r>
            <a:r>
              <a:rPr lang="hu-HU" sz="1400" b="0" kern="1200" dirty="0" smtClean="0">
                <a:solidFill>
                  <a:schemeClr val="bg1"/>
                </a:solidFill>
                <a:latin typeface="Calibri" panose="020F0502020204030204" pitchFamily="34" charset="0"/>
                <a:ea typeface="+mn-ea"/>
                <a:cs typeface="+mn-cs"/>
              </a:rPr>
              <a:t>8</a:t>
            </a:r>
          </a:p>
        </p:txBody>
      </p:sp>
    </p:spTree>
    <p:extLst>
      <p:ext uri="{BB962C8B-B14F-4D97-AF65-F5344CB8AC3E}">
        <p14:creationId xmlns:p14="http://schemas.microsoft.com/office/powerpoint/2010/main" val="317893433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906000" cy="6858000"/>
          </a:xfrm>
          <a:prstGeom prst="rect">
            <a:avLst/>
          </a:prstGeom>
          <a:ln>
            <a:noFill/>
          </a:ln>
        </p:spPr>
      </p:pic>
      <p:sp>
        <p:nvSpPr>
          <p:cNvPr id="4" name="Title 1"/>
          <p:cNvSpPr>
            <a:spLocks noGrp="1"/>
          </p:cNvSpPr>
          <p:nvPr>
            <p:ph type="ctrTitle"/>
          </p:nvPr>
        </p:nvSpPr>
        <p:spPr>
          <a:xfrm>
            <a:off x="350488" y="1772816"/>
            <a:ext cx="9283032" cy="1080120"/>
          </a:xfrm>
        </p:spPr>
        <p:txBody>
          <a:bodyPr/>
          <a:lstStyle>
            <a:lvl1pPr algn="l">
              <a:defRPr>
                <a:solidFill>
                  <a:schemeClr val="tx2"/>
                </a:solidFill>
              </a:defRPr>
            </a:lvl1pPr>
          </a:lstStyle>
          <a:p>
            <a:r>
              <a:rPr lang="en-US" smtClean="0"/>
              <a:t>Click to edit Master title style</a:t>
            </a:r>
            <a:endParaRPr lang="en-GB" dirty="0"/>
          </a:p>
        </p:txBody>
      </p:sp>
      <p:sp>
        <p:nvSpPr>
          <p:cNvPr id="5" name="Subtitle 2"/>
          <p:cNvSpPr>
            <a:spLocks noGrp="1"/>
          </p:cNvSpPr>
          <p:nvPr>
            <p:ph type="subTitle" idx="1"/>
          </p:nvPr>
        </p:nvSpPr>
        <p:spPr>
          <a:xfrm>
            <a:off x="350488" y="3573016"/>
            <a:ext cx="9283032" cy="1608584"/>
          </a:xfrm>
        </p:spPr>
        <p:txBody>
          <a:bodyPr>
            <a:normAutofit/>
          </a:bodyPr>
          <a:lstStyle>
            <a:lvl1pPr marL="0" indent="0" algn="l">
              <a:buNone/>
              <a:defRPr sz="2800" b="1">
                <a:solidFill>
                  <a:srgbClr val="00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pic>
        <p:nvPicPr>
          <p:cNvPr id="3074" name="Picture 2" descr="\\iaea.org\Secretariat\MTCD\PublishingCurrent\2017\IAEA\17-42841_LOGO_IAEA_update\Design\Presentation_IAEA\IAEA_Logo_E_horizontal_Blue.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37317" y="247450"/>
            <a:ext cx="2730303" cy="555790"/>
          </a:xfrm>
          <a:prstGeom prst="rect">
            <a:avLst/>
          </a:prstGeom>
          <a:noFill/>
          <a:extLst>
            <a:ext uri="{909E8E84-426E-40DD-AFC4-6F175D3DCCD1}">
              <a14:hiddenFill xmlns:a14="http://schemas.microsoft.com/office/drawing/2010/main">
                <a:solidFill>
                  <a:srgbClr val="FFFFFF"/>
                </a:solidFill>
              </a14:hiddenFill>
            </a:ext>
          </a:extLst>
        </p:spPr>
      </p:pic>
      <p:sp>
        <p:nvSpPr>
          <p:cNvPr id="9" name="Slide Number Placeholder 5"/>
          <p:cNvSpPr>
            <a:spLocks noGrp="1"/>
          </p:cNvSpPr>
          <p:nvPr>
            <p:ph type="sldNum" sz="quarter" idx="12"/>
          </p:nvPr>
        </p:nvSpPr>
        <p:spPr>
          <a:xfrm>
            <a:off x="9180000" y="6480000"/>
            <a:ext cx="540000" cy="252000"/>
          </a:xfrm>
        </p:spPr>
        <p:txBody>
          <a:bodyPr/>
          <a:lstStyle/>
          <a:p>
            <a:fld id="{23A0628E-C12F-4F8C-9895-BCD5E30100D3}" type="slidenum">
              <a:rPr lang="en-US" smtClean="0"/>
              <a:pPr/>
              <a:t>‹#›</a:t>
            </a:fld>
            <a:endParaRPr lang="en-US" dirty="0"/>
          </a:p>
        </p:txBody>
      </p:sp>
      <p:sp>
        <p:nvSpPr>
          <p:cNvPr id="10" name="Date Placeholder 13"/>
          <p:cNvSpPr txBox="1">
            <a:spLocks/>
          </p:cNvSpPr>
          <p:nvPr userDrawn="1"/>
        </p:nvSpPr>
        <p:spPr bwMode="white">
          <a:xfrm>
            <a:off x="6812400" y="6508866"/>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ct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smtClean="0"/>
              <a:t>07-18 May - 18-29 June  2018</a:t>
            </a:r>
          </a:p>
        </p:txBody>
      </p:sp>
      <p:sp>
        <p:nvSpPr>
          <p:cNvPr id="11" name="Footer Placeholder 4">
            <a:extLst>
              <a:ext uri="{FF2B5EF4-FFF2-40B4-BE49-F238E27FC236}">
                <a16:creationId xmlns="" xmlns:a16="http://schemas.microsoft.com/office/drawing/2014/main" id="{C00B7A10-453A-AA44-9AE9-9F87A34CCD67}"/>
              </a:ext>
            </a:extLst>
          </p:cNvPr>
          <p:cNvSpPr>
            <a:spLocks noGrp="1"/>
          </p:cNvSpPr>
          <p:nvPr>
            <p:ph type="ftr" sz="quarter" idx="11"/>
          </p:nvPr>
        </p:nvSpPr>
        <p:spPr>
          <a:xfrm>
            <a:off x="355612" y="6558277"/>
            <a:ext cx="4860000" cy="252000"/>
          </a:xfrm>
        </p:spPr>
        <p:txBody>
          <a:bodyPr/>
          <a:lstStyle/>
          <a:p>
            <a:r>
              <a:rPr lang="en-US" dirty="0"/>
              <a:t>Leadership and Management for Safety</a:t>
            </a:r>
          </a:p>
        </p:txBody>
      </p:sp>
    </p:spTree>
    <p:extLst>
      <p:ext uri="{BB962C8B-B14F-4D97-AF65-F5344CB8AC3E}">
        <p14:creationId xmlns:p14="http://schemas.microsoft.com/office/powerpoint/2010/main" val="40987056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906000" cy="6858000"/>
          </a:xfrm>
          <a:prstGeom prst="rect">
            <a:avLst/>
          </a:prstGeom>
          <a:ln>
            <a:noFill/>
          </a:ln>
        </p:spPr>
      </p:pic>
      <p:sp>
        <p:nvSpPr>
          <p:cNvPr id="4" name="Title 1"/>
          <p:cNvSpPr>
            <a:spLocks noGrp="1"/>
          </p:cNvSpPr>
          <p:nvPr>
            <p:ph type="ctrTitle"/>
          </p:nvPr>
        </p:nvSpPr>
        <p:spPr>
          <a:xfrm>
            <a:off x="350488" y="1772816"/>
            <a:ext cx="9283032" cy="1080120"/>
          </a:xfrm>
        </p:spPr>
        <p:txBody>
          <a:bodyPr/>
          <a:lstStyle>
            <a:lvl1pPr algn="l">
              <a:defRPr>
                <a:solidFill>
                  <a:schemeClr val="tx2"/>
                </a:solidFill>
              </a:defRPr>
            </a:lvl1pPr>
          </a:lstStyle>
          <a:p>
            <a:r>
              <a:rPr lang="en-US" smtClean="0"/>
              <a:t>Click to edit Master title style</a:t>
            </a:r>
            <a:endParaRPr lang="en-GB" dirty="0"/>
          </a:p>
        </p:txBody>
      </p:sp>
      <p:sp>
        <p:nvSpPr>
          <p:cNvPr id="5" name="Subtitle 2"/>
          <p:cNvSpPr>
            <a:spLocks noGrp="1"/>
          </p:cNvSpPr>
          <p:nvPr>
            <p:ph type="subTitle" idx="1"/>
          </p:nvPr>
        </p:nvSpPr>
        <p:spPr>
          <a:xfrm>
            <a:off x="350488" y="3573016"/>
            <a:ext cx="9283032" cy="1608584"/>
          </a:xfrm>
        </p:spPr>
        <p:txBody>
          <a:bodyPr>
            <a:normAutofit/>
          </a:bodyPr>
          <a:lstStyle>
            <a:lvl1pPr marL="0" indent="0" algn="l">
              <a:buNone/>
              <a:defRPr sz="2800" b="1">
                <a:solidFill>
                  <a:srgbClr val="00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pic>
        <p:nvPicPr>
          <p:cNvPr id="3074" name="Picture 2" descr="\\iaea.org\Secretariat\MTCD\PublishingCurrent\2017\IAEA\17-42841_LOGO_IAEA_update\Design\Presentation_IAEA\IAEA_Logo_E_horizontal_Blue.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37317" y="247450"/>
            <a:ext cx="2730303" cy="555790"/>
          </a:xfrm>
          <a:prstGeom prst="rect">
            <a:avLst/>
          </a:prstGeom>
          <a:noFill/>
          <a:extLst>
            <a:ext uri="{909E8E84-426E-40DD-AFC4-6F175D3DCCD1}">
              <a14:hiddenFill xmlns:a14="http://schemas.microsoft.com/office/drawing/2010/main">
                <a:solidFill>
                  <a:srgbClr val="FFFFFF"/>
                </a:solidFill>
              </a14:hiddenFill>
            </a:ext>
          </a:extLst>
        </p:spPr>
      </p:pic>
      <p:sp>
        <p:nvSpPr>
          <p:cNvPr id="9" name="Slide Number Placeholder 5"/>
          <p:cNvSpPr>
            <a:spLocks noGrp="1"/>
          </p:cNvSpPr>
          <p:nvPr>
            <p:ph type="sldNum" sz="quarter" idx="12"/>
          </p:nvPr>
        </p:nvSpPr>
        <p:spPr>
          <a:xfrm>
            <a:off x="9180000" y="6480000"/>
            <a:ext cx="540000" cy="252000"/>
          </a:xfrm>
        </p:spPr>
        <p:txBody>
          <a:bodyPr/>
          <a:lstStyle/>
          <a:p>
            <a:fld id="{23A0628E-C12F-4F8C-9895-BCD5E30100D3}" type="slidenum">
              <a:rPr lang="en-US" smtClean="0"/>
              <a:pPr/>
              <a:t>‹#›</a:t>
            </a:fld>
            <a:endParaRPr lang="en-US" dirty="0"/>
          </a:p>
        </p:txBody>
      </p:sp>
      <p:sp>
        <p:nvSpPr>
          <p:cNvPr id="10" name="Date Placeholder 13"/>
          <p:cNvSpPr txBox="1">
            <a:spLocks/>
          </p:cNvSpPr>
          <p:nvPr userDrawn="1"/>
        </p:nvSpPr>
        <p:spPr bwMode="white">
          <a:xfrm>
            <a:off x="6812400" y="6508866"/>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ct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smtClean="0"/>
              <a:t>07-18 May - 18-29 June  2018</a:t>
            </a:r>
          </a:p>
        </p:txBody>
      </p:sp>
      <p:sp>
        <p:nvSpPr>
          <p:cNvPr id="11" name="Footer Placeholder 4">
            <a:extLst>
              <a:ext uri="{FF2B5EF4-FFF2-40B4-BE49-F238E27FC236}">
                <a16:creationId xmlns="" xmlns:a16="http://schemas.microsoft.com/office/drawing/2014/main" id="{C00B7A10-453A-AA44-9AE9-9F87A34CCD67}"/>
              </a:ext>
            </a:extLst>
          </p:cNvPr>
          <p:cNvSpPr>
            <a:spLocks noGrp="1"/>
          </p:cNvSpPr>
          <p:nvPr>
            <p:ph type="ftr" sz="quarter" idx="11"/>
          </p:nvPr>
        </p:nvSpPr>
        <p:spPr>
          <a:xfrm>
            <a:off x="355612" y="6558277"/>
            <a:ext cx="4860000" cy="252000"/>
          </a:xfrm>
        </p:spPr>
        <p:txBody>
          <a:bodyPr/>
          <a:lstStyle/>
          <a:p>
            <a:r>
              <a:rPr lang="en-US" dirty="0"/>
              <a:t>Leadership and Management for Safety</a:t>
            </a:r>
          </a:p>
        </p:txBody>
      </p:sp>
    </p:spTree>
    <p:extLst>
      <p:ext uri="{BB962C8B-B14F-4D97-AF65-F5344CB8AC3E}">
        <p14:creationId xmlns:p14="http://schemas.microsoft.com/office/powerpoint/2010/main" val="40987056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lvl4pPr>
              <a:defRPr sz="2400"/>
            </a:lvl4pPr>
            <a:lvl5pPr>
              <a:defRPr sz="2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3" name="Date Placeholder 12"/>
          <p:cNvSpPr>
            <a:spLocks noGrp="1"/>
          </p:cNvSpPr>
          <p:nvPr>
            <p:ph type="dt" sz="half" idx="10"/>
          </p:nvPr>
        </p:nvSpPr>
        <p:spPr/>
        <p:txBody>
          <a:bodyPr/>
          <a:lstStyle/>
          <a:p>
            <a:pPr algn="ctr"/>
            <a:r>
              <a:rPr lang="en-US" dirty="0" smtClean="0"/>
              <a:t>07 - 18 May - 18-29 June  2018</a:t>
            </a:r>
            <a:endParaRPr lang="en-US" dirty="0"/>
          </a:p>
        </p:txBody>
      </p:sp>
      <p:sp>
        <p:nvSpPr>
          <p:cNvPr id="14" name="Footer Placeholder 13"/>
          <p:cNvSpPr>
            <a:spLocks noGrp="1"/>
          </p:cNvSpPr>
          <p:nvPr>
            <p:ph type="ftr" sz="quarter" idx="11"/>
          </p:nvPr>
        </p:nvSpPr>
        <p:spPr>
          <a:xfrm>
            <a:off x="203212" y="6500473"/>
            <a:ext cx="4860000" cy="252000"/>
          </a:xfrm>
          <a:prstGeom prst="rect">
            <a:avLst/>
          </a:prstGeom>
        </p:spPr>
        <p:txBody>
          <a:bodyPr/>
          <a:lstStyle>
            <a:lvl1pPr>
              <a:defRPr sz="1200" i="1"/>
            </a:lvl1pPr>
          </a:lstStyle>
          <a:p>
            <a:pPr algn="l"/>
            <a:r>
              <a:rPr lang="en-GB" kern="0" smtClean="0">
                <a:latin typeface="Arial"/>
              </a:rPr>
              <a:t>Leadership, Management for Safety and  Safety Culture</a:t>
            </a:r>
            <a:endParaRPr lang="en-US" dirty="0"/>
          </a:p>
        </p:txBody>
      </p:sp>
      <p:sp>
        <p:nvSpPr>
          <p:cNvPr id="15" name="Slide Number Placeholder 14"/>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p14="http://schemas.microsoft.com/office/powerpoint/2010/main" val="198920275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906000" cy="6858000"/>
          </a:xfrm>
          <a:prstGeom prst="rect">
            <a:avLst/>
          </a:prstGeom>
          <a:ln>
            <a:noFill/>
          </a:ln>
        </p:spPr>
      </p:pic>
      <p:sp>
        <p:nvSpPr>
          <p:cNvPr id="5" name="Subtitle 2"/>
          <p:cNvSpPr>
            <a:spLocks noGrp="1"/>
          </p:cNvSpPr>
          <p:nvPr>
            <p:ph type="subTitle" idx="1"/>
          </p:nvPr>
        </p:nvSpPr>
        <p:spPr>
          <a:xfrm>
            <a:off x="350488" y="3573016"/>
            <a:ext cx="9283032" cy="1608584"/>
          </a:xfrm>
        </p:spPr>
        <p:txBody>
          <a:bodyPr>
            <a:normAutofit/>
          </a:bodyPr>
          <a:lstStyle>
            <a:lvl1pPr marL="0" indent="0" algn="l">
              <a:buNone/>
              <a:defRPr sz="2800" b="1">
                <a:solidFill>
                  <a:srgbClr val="00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GB" dirty="0"/>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55005" y="174778"/>
            <a:ext cx="2708831" cy="805950"/>
          </a:xfrm>
          <a:prstGeom prst="rect">
            <a:avLst/>
          </a:prstGeom>
        </p:spPr>
      </p:pic>
      <p:pic>
        <p:nvPicPr>
          <p:cNvPr id="1026" name="Picture 2"/>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60478" y="315435"/>
            <a:ext cx="2177526" cy="971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3"/>
          <p:cNvSpPr txBox="1">
            <a:spLocks noChangeAspect="1"/>
          </p:cNvSpPr>
          <p:nvPr userDrawn="1"/>
        </p:nvSpPr>
        <p:spPr>
          <a:xfrm>
            <a:off x="4320000" y="360000"/>
            <a:ext cx="5220000" cy="1200329"/>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algn="ctr" defTabSz="914400" rtl="0" eaLnBrk="1" latinLnBrk="0" hangingPunct="1">
              <a:spcBef>
                <a:spcPts val="0"/>
              </a:spcBef>
              <a:spcAft>
                <a:spcPts val="0"/>
              </a:spcAft>
            </a:pPr>
            <a:r>
              <a:rPr lang="hu-HU" sz="1600" b="1" kern="1200" dirty="0" smtClean="0">
                <a:solidFill>
                  <a:srgbClr val="000000"/>
                </a:solidFill>
                <a:latin typeface="Calibri" panose="020F0502020204030204" pitchFamily="34" charset="0"/>
                <a:ea typeface="+mn-ea"/>
                <a:cs typeface="+mn-cs"/>
              </a:rPr>
              <a:t>Basic Professional Training Course on</a:t>
            </a:r>
            <a:r>
              <a:rPr lang="en-US" sz="1600" b="1" kern="1200" dirty="0" smtClean="0">
                <a:solidFill>
                  <a:srgbClr val="000000"/>
                </a:solidFill>
                <a:latin typeface="Calibri" panose="020F0502020204030204" pitchFamily="34" charset="0"/>
                <a:ea typeface="+mn-ea"/>
                <a:cs typeface="+mn-cs"/>
              </a:rPr>
              <a:t> Nuclear Safety</a:t>
            </a:r>
            <a:endParaRPr lang="hu-HU" sz="1600" b="1" kern="1200" dirty="0" smtClean="0">
              <a:solidFill>
                <a:srgbClr val="000000"/>
              </a:solidFill>
              <a:latin typeface="Calibri" panose="020F0502020204030204" pitchFamily="34" charset="0"/>
              <a:ea typeface="+mn-ea"/>
              <a:cs typeface="+mn-cs"/>
            </a:endParaRPr>
          </a:p>
          <a:p>
            <a:pPr marL="0" algn="ctr" defTabSz="914400" rtl="0" eaLnBrk="1" latinLnBrk="0" hangingPunct="1">
              <a:spcBef>
                <a:spcPts val="600"/>
              </a:spcBef>
              <a:spcAft>
                <a:spcPts val="600"/>
              </a:spcAft>
            </a:pPr>
            <a:r>
              <a:rPr lang="hu-HU" sz="1400" b="0" kern="1200" dirty="0" smtClean="0">
                <a:solidFill>
                  <a:srgbClr val="000000"/>
                </a:solidFill>
                <a:latin typeface="Calibri" panose="020F0502020204030204" pitchFamily="34" charset="0"/>
                <a:ea typeface="+mn-ea"/>
                <a:cs typeface="+mn-cs"/>
              </a:rPr>
              <a:t>Ghana </a:t>
            </a:r>
            <a:r>
              <a:rPr lang="en-US" sz="1400" b="0" kern="1200" dirty="0" smtClean="0">
                <a:solidFill>
                  <a:srgbClr val="000000"/>
                </a:solidFill>
                <a:latin typeface="Calibri" panose="020F0502020204030204" pitchFamily="34" charset="0"/>
                <a:ea typeface="+mn-ea"/>
                <a:cs typeface="+mn-cs"/>
              </a:rPr>
              <a:t>Nuclear Regulatory Authority</a:t>
            </a:r>
            <a:endParaRPr lang="hu-HU" sz="1400" b="0" kern="1200" dirty="0" smtClean="0">
              <a:solidFill>
                <a:srgbClr val="000000"/>
              </a:solidFill>
              <a:latin typeface="Calibri" panose="020F0502020204030204" pitchFamily="34" charset="0"/>
              <a:ea typeface="+mn-ea"/>
              <a:cs typeface="+mn-cs"/>
            </a:endParaRPr>
          </a:p>
          <a:p>
            <a:pPr marL="0" algn="ctr" defTabSz="914400" rtl="0" eaLnBrk="1" latinLnBrk="0" hangingPunct="1">
              <a:spcBef>
                <a:spcPts val="600"/>
              </a:spcBef>
              <a:spcAft>
                <a:spcPts val="600"/>
              </a:spcAft>
            </a:pPr>
            <a:r>
              <a:rPr lang="hu-HU" sz="1400" b="0" kern="1200" dirty="0" smtClean="0">
                <a:solidFill>
                  <a:srgbClr val="000000"/>
                </a:solidFill>
                <a:latin typeface="Calibri" panose="020F0502020204030204" pitchFamily="34" charset="0"/>
                <a:ea typeface="+mn-ea"/>
                <a:cs typeface="+mn-cs"/>
              </a:rPr>
              <a:t>Accra, Ghana</a:t>
            </a:r>
          </a:p>
          <a:p>
            <a:pPr marL="0" marR="0" indent="0" algn="ctr" defTabSz="914400" rtl="0" eaLnBrk="1" fontAlgn="auto" latinLnBrk="0" hangingPunct="1">
              <a:lnSpc>
                <a:spcPct val="100000"/>
              </a:lnSpc>
              <a:spcBef>
                <a:spcPts val="0"/>
              </a:spcBef>
              <a:spcAft>
                <a:spcPts val="0"/>
              </a:spcAft>
              <a:buClrTx/>
              <a:buSzTx/>
              <a:buFontTx/>
              <a:buNone/>
              <a:tabLst/>
              <a:defRPr/>
            </a:pPr>
            <a:r>
              <a:rPr lang="en-US" sz="1400" b="0" kern="1200" dirty="0" smtClean="0">
                <a:solidFill>
                  <a:srgbClr val="000000"/>
                </a:solidFill>
                <a:latin typeface="Calibri" panose="020F0502020204030204" pitchFamily="34" charset="0"/>
                <a:ea typeface="+mn-ea"/>
                <a:cs typeface="+mn-cs"/>
              </a:rPr>
              <a:t>07-18 May - 18-29 June  2018</a:t>
            </a:r>
          </a:p>
        </p:txBody>
      </p:sp>
      <p:sp>
        <p:nvSpPr>
          <p:cNvPr id="7" name="Date Placeholder 8"/>
          <p:cNvSpPr>
            <a:spLocks noGrp="1"/>
          </p:cNvSpPr>
          <p:nvPr>
            <p:ph type="dt" sz="half" idx="10"/>
          </p:nvPr>
        </p:nvSpPr>
        <p:spPr>
          <a:xfrm>
            <a:off x="6660000" y="6480000"/>
            <a:ext cx="2520000" cy="252000"/>
          </a:xfrm>
        </p:spPr>
        <p:txBody>
          <a:bodyPr/>
          <a:lstStyle>
            <a:lvl1pPr algn="ctr">
              <a:defRPr/>
            </a:lvl1pPr>
          </a:lstStyle>
          <a:p>
            <a:r>
              <a:rPr lang="en-US" dirty="0" smtClean="0"/>
              <a:t>07-18 May - 18-29 June  2018</a:t>
            </a:r>
          </a:p>
        </p:txBody>
      </p:sp>
      <p:sp>
        <p:nvSpPr>
          <p:cNvPr id="9" name="Slide Number Placeholder 10"/>
          <p:cNvSpPr>
            <a:spLocks noGrp="1"/>
          </p:cNvSpPr>
          <p:nvPr>
            <p:ph type="sldNum" sz="quarter" idx="12"/>
          </p:nvPr>
        </p:nvSpPr>
        <p:spPr>
          <a:xfrm>
            <a:off x="9180000" y="6480000"/>
            <a:ext cx="540000" cy="252000"/>
          </a:xfrm>
        </p:spPr>
        <p:txBody>
          <a:bodyPr/>
          <a:lstStyle/>
          <a:p>
            <a:fld id="{23A0628E-C12F-4F8C-9895-BCD5E30100D3}" type="slidenum">
              <a:rPr lang="en-US" smtClean="0"/>
              <a:pPr/>
              <a:t>‹#›</a:t>
            </a:fld>
            <a:endParaRPr lang="en-US" dirty="0"/>
          </a:p>
        </p:txBody>
      </p:sp>
      <p:sp>
        <p:nvSpPr>
          <p:cNvPr id="10" name="Footer Placeholder 13"/>
          <p:cNvSpPr>
            <a:spLocks noGrp="1"/>
          </p:cNvSpPr>
          <p:nvPr>
            <p:ph type="ftr" sz="quarter" idx="11"/>
          </p:nvPr>
        </p:nvSpPr>
        <p:spPr>
          <a:xfrm>
            <a:off x="203212" y="6500473"/>
            <a:ext cx="4860000" cy="252000"/>
          </a:xfrm>
          <a:prstGeom prst="rect">
            <a:avLst/>
          </a:prstGeom>
        </p:spPr>
        <p:txBody>
          <a:bodyPr/>
          <a:lstStyle>
            <a:lvl1pPr>
              <a:defRPr sz="1200" i="1"/>
            </a:lvl1pPr>
          </a:lstStyle>
          <a:p>
            <a:pPr algn="l"/>
            <a:r>
              <a:rPr lang="en-GB" kern="0" smtClean="0">
                <a:latin typeface="Arial"/>
              </a:rPr>
              <a:t>Leadership, Management for Safety and  Safety Culture</a:t>
            </a:r>
            <a:endParaRPr lang="en-US" dirty="0"/>
          </a:p>
        </p:txBody>
      </p:sp>
    </p:spTree>
    <p:extLst>
      <p:ext uri="{BB962C8B-B14F-4D97-AF65-F5344CB8AC3E}">
        <p14:creationId xmlns:p14="http://schemas.microsoft.com/office/powerpoint/2010/main" val="209180327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180000" y="1259999"/>
            <a:ext cx="4680000" cy="5220000"/>
          </a:xfrm>
        </p:spPr>
        <p:txBody>
          <a:bodyPr/>
          <a:lstStyle>
            <a:lvl1pPr>
              <a:defRPr sz="2800"/>
            </a:lvl1pPr>
            <a:lvl2pPr>
              <a:defRPr sz="24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5040000" y="1260000"/>
            <a:ext cx="4680000" cy="5220000"/>
          </a:xfrm>
        </p:spPr>
        <p:txBody>
          <a:bodyPr/>
          <a:lstStyle>
            <a:lvl1pPr>
              <a:defRPr sz="2800"/>
            </a:lvl1pPr>
            <a:lvl2pPr>
              <a:defRPr sz="24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4" name="Date Placeholder 13"/>
          <p:cNvSpPr>
            <a:spLocks noGrp="1"/>
          </p:cNvSpPr>
          <p:nvPr>
            <p:ph type="dt" sz="half" idx="10"/>
          </p:nvPr>
        </p:nvSpPr>
        <p:spPr/>
        <p:txBody>
          <a:bodyPr/>
          <a:lstStyle>
            <a:lvl1pPr algn="ctr">
              <a:defRPr/>
            </a:lvl1pPr>
          </a:lstStyle>
          <a:p>
            <a:r>
              <a:rPr lang="en-US" dirty="0" smtClean="0"/>
              <a:t>07-18 May - 18-29 June  2018</a:t>
            </a:r>
          </a:p>
        </p:txBody>
      </p:sp>
      <p:sp>
        <p:nvSpPr>
          <p:cNvPr id="15" name="Footer Placeholder 14"/>
          <p:cNvSpPr>
            <a:spLocks noGrp="1"/>
          </p:cNvSpPr>
          <p:nvPr>
            <p:ph type="ftr" sz="quarter" idx="11"/>
          </p:nvPr>
        </p:nvSpPr>
        <p:spPr>
          <a:xfrm>
            <a:off x="353337" y="6541418"/>
            <a:ext cx="4860000" cy="252000"/>
          </a:xfrm>
          <a:prstGeom prst="rect">
            <a:avLst/>
          </a:prstGeom>
        </p:spPr>
        <p:txBody>
          <a:bodyPr/>
          <a:lstStyle>
            <a:lvl1pPr algn="l">
              <a:defRPr sz="1200" i="1"/>
            </a:lvl1pPr>
          </a:lstStyle>
          <a:p>
            <a:r>
              <a:rPr lang="en-GB" kern="0" smtClean="0">
                <a:latin typeface="Arial"/>
              </a:rPr>
              <a:t>Leadership, Management for Safety and  Safety Culture</a:t>
            </a:r>
            <a:endParaRPr lang="en-US" dirty="0"/>
          </a:p>
        </p:txBody>
      </p:sp>
      <p:sp>
        <p:nvSpPr>
          <p:cNvPr id="16" name="Slide Number Placeholder 15"/>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p14="http://schemas.microsoft.com/office/powerpoint/2010/main" val="26822526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180000" y="1260000"/>
            <a:ext cx="4680000" cy="540000"/>
          </a:xfrm>
        </p:spPr>
        <p:txBody>
          <a:bodyPr anchor="ctr" anchorCtr="0">
            <a:norm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180000" y="1800000"/>
            <a:ext cx="4680000" cy="4680000"/>
          </a:xfrm>
        </p:spPr>
        <p:txBody>
          <a:bodyPr/>
          <a:lstStyle>
            <a:lvl1pPr marL="252000" indent="-252000">
              <a:defRPr sz="2800"/>
            </a:lvl1pPr>
            <a:lvl2pPr>
              <a:defRPr sz="2400"/>
            </a:lvl2pPr>
            <a:lvl3pPr>
              <a:defRPr sz="2000"/>
            </a:lvl3pPr>
            <a:lvl4pPr marL="1440000">
              <a:defRPr sz="2000"/>
            </a:lvl4pPr>
            <a:lvl5pPr marL="1728000">
              <a:defRPr sz="20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Text Placeholder 4"/>
          <p:cNvSpPr>
            <a:spLocks noGrp="1"/>
          </p:cNvSpPr>
          <p:nvPr>
            <p:ph type="body" sz="quarter" idx="3"/>
          </p:nvPr>
        </p:nvSpPr>
        <p:spPr>
          <a:xfrm>
            <a:off x="5040000" y="1260000"/>
            <a:ext cx="4680000" cy="540000"/>
          </a:xfrm>
        </p:spPr>
        <p:txBody>
          <a:bodyPr anchor="ctr" anchorCtr="0">
            <a:norm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5040000" y="1800000"/>
            <a:ext cx="4680000" cy="4680000"/>
          </a:xfrm>
        </p:spPr>
        <p:txBody>
          <a:bodyPr/>
          <a:lstStyle>
            <a:lvl1pPr marL="360000" indent="-360000">
              <a:defRPr lang="en-US" sz="2800" kern="1200" dirty="0" smtClean="0">
                <a:solidFill>
                  <a:srgbClr val="000000"/>
                </a:solidFill>
                <a:latin typeface="Calibri" panose="020F0502020204030204" pitchFamily="34" charset="0"/>
                <a:ea typeface="+mn-ea"/>
                <a:cs typeface="+mn-cs"/>
              </a:defRPr>
            </a:lvl1pPr>
            <a:lvl2pPr>
              <a:defRPr sz="2400"/>
            </a:lvl2pPr>
            <a:lvl3pPr>
              <a:defRPr sz="2000"/>
            </a:lvl3pPr>
            <a:lvl4pPr marL="1440000">
              <a:defRPr sz="2000"/>
            </a:lvl4pPr>
            <a:lvl5pPr marL="1728000">
              <a:defRPr sz="2000"/>
            </a:lvl5pPr>
            <a:lvl6pPr>
              <a:defRPr sz="1600"/>
            </a:lvl6pPr>
            <a:lvl7pPr>
              <a:defRPr sz="1600"/>
            </a:lvl7pPr>
            <a:lvl8pPr>
              <a:defRPr sz="1600"/>
            </a:lvl8pPr>
            <a:lvl9pPr>
              <a:defRPr sz="1600"/>
            </a:lvl9pPr>
          </a:lstStyle>
          <a:p>
            <a:pPr marL="252000" lvl="0" indent="-252000" algn="l" defTabSz="900000" rtl="0" eaLnBrk="1" latinLnBrk="0" hangingPunct="1">
              <a:spcBef>
                <a:spcPts val="600"/>
              </a:spcBef>
              <a:buFont typeface="Arial" panose="020B0604020202020204" pitchFamily="34" charset="0"/>
              <a:buChar char="•"/>
            </a:pPr>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0" name="Date Placeholder 8"/>
          <p:cNvSpPr>
            <a:spLocks noGrp="1"/>
          </p:cNvSpPr>
          <p:nvPr>
            <p:ph type="dt" sz="half" idx="10"/>
          </p:nvPr>
        </p:nvSpPr>
        <p:spPr>
          <a:xfrm>
            <a:off x="6660000" y="6480000"/>
            <a:ext cx="2520000" cy="252000"/>
          </a:xfrm>
        </p:spPr>
        <p:txBody>
          <a:bodyPr/>
          <a:lstStyle>
            <a:lvl1pPr algn="ctr">
              <a:defRPr/>
            </a:lvl1pPr>
          </a:lstStyle>
          <a:p>
            <a:r>
              <a:rPr lang="en-US" dirty="0" smtClean="0"/>
              <a:t>07-18 May - 18-29 June  2018</a:t>
            </a:r>
          </a:p>
        </p:txBody>
      </p:sp>
      <p:sp>
        <p:nvSpPr>
          <p:cNvPr id="11" name="Slide Number Placeholder 10"/>
          <p:cNvSpPr>
            <a:spLocks noGrp="1"/>
          </p:cNvSpPr>
          <p:nvPr>
            <p:ph type="sldNum" sz="quarter" idx="12"/>
          </p:nvPr>
        </p:nvSpPr>
        <p:spPr>
          <a:xfrm>
            <a:off x="9180000" y="6480000"/>
            <a:ext cx="540000" cy="252000"/>
          </a:xfrm>
        </p:spPr>
        <p:txBody>
          <a:bodyPr/>
          <a:lstStyle/>
          <a:p>
            <a:fld id="{23A0628E-C12F-4F8C-9895-BCD5E30100D3}" type="slidenum">
              <a:rPr lang="en-US" smtClean="0"/>
              <a:pPr/>
              <a:t>‹#›</a:t>
            </a:fld>
            <a:endParaRPr lang="en-US" dirty="0"/>
          </a:p>
        </p:txBody>
      </p:sp>
      <p:sp>
        <p:nvSpPr>
          <p:cNvPr id="12" name="Footer Placeholder 13"/>
          <p:cNvSpPr>
            <a:spLocks noGrp="1"/>
          </p:cNvSpPr>
          <p:nvPr>
            <p:ph type="ftr" sz="quarter" idx="11"/>
          </p:nvPr>
        </p:nvSpPr>
        <p:spPr>
          <a:xfrm>
            <a:off x="203212" y="6500473"/>
            <a:ext cx="4860000" cy="252000"/>
          </a:xfrm>
          <a:prstGeom prst="rect">
            <a:avLst/>
          </a:prstGeom>
        </p:spPr>
        <p:txBody>
          <a:bodyPr/>
          <a:lstStyle>
            <a:lvl1pPr>
              <a:defRPr sz="1200" i="1"/>
            </a:lvl1pPr>
          </a:lstStyle>
          <a:p>
            <a:pPr algn="l"/>
            <a:r>
              <a:rPr lang="en-GB" kern="0" smtClean="0">
                <a:latin typeface="Arial"/>
              </a:rPr>
              <a:t>Leadership, Management for Safety and  Safety Culture</a:t>
            </a:r>
            <a:endParaRPr lang="en-US" dirty="0"/>
          </a:p>
        </p:txBody>
      </p:sp>
    </p:spTree>
    <p:extLst>
      <p:ext uri="{BB962C8B-B14F-4D97-AF65-F5344CB8AC3E}">
        <p14:creationId xmlns:p14="http://schemas.microsoft.com/office/powerpoint/2010/main" val="1833714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9" name="Date Placeholder 8"/>
          <p:cNvSpPr>
            <a:spLocks noGrp="1"/>
          </p:cNvSpPr>
          <p:nvPr>
            <p:ph type="dt" sz="half" idx="10"/>
          </p:nvPr>
        </p:nvSpPr>
        <p:spPr>
          <a:xfrm>
            <a:off x="6660000" y="6480000"/>
            <a:ext cx="2520000" cy="252000"/>
          </a:xfrm>
        </p:spPr>
        <p:txBody>
          <a:bodyPr/>
          <a:lstStyle>
            <a:lvl1pPr algn="ctr">
              <a:defRPr/>
            </a:lvl1pPr>
          </a:lstStyle>
          <a:p>
            <a:r>
              <a:rPr lang="en-US" dirty="0" smtClean="0"/>
              <a:t>07-18 May - 18-29 June  2018</a:t>
            </a:r>
          </a:p>
        </p:txBody>
      </p:sp>
      <p:sp>
        <p:nvSpPr>
          <p:cNvPr id="11" name="Slide Number Placeholder 10"/>
          <p:cNvSpPr>
            <a:spLocks noGrp="1"/>
          </p:cNvSpPr>
          <p:nvPr>
            <p:ph type="sldNum" sz="quarter" idx="12"/>
          </p:nvPr>
        </p:nvSpPr>
        <p:spPr/>
        <p:txBody>
          <a:bodyPr/>
          <a:lstStyle/>
          <a:p>
            <a:fld id="{23A0628E-C12F-4F8C-9895-BCD5E30100D3}" type="slidenum">
              <a:rPr lang="en-US" smtClean="0"/>
              <a:pPr/>
              <a:t>‹#›</a:t>
            </a:fld>
            <a:endParaRPr lang="en-US" dirty="0"/>
          </a:p>
        </p:txBody>
      </p:sp>
      <p:sp>
        <p:nvSpPr>
          <p:cNvPr id="6" name="Footer Placeholder 13"/>
          <p:cNvSpPr>
            <a:spLocks noGrp="1"/>
          </p:cNvSpPr>
          <p:nvPr>
            <p:ph type="ftr" sz="quarter" idx="11"/>
          </p:nvPr>
        </p:nvSpPr>
        <p:spPr>
          <a:xfrm>
            <a:off x="203212" y="6500473"/>
            <a:ext cx="4860000" cy="252000"/>
          </a:xfrm>
          <a:prstGeom prst="rect">
            <a:avLst/>
          </a:prstGeom>
        </p:spPr>
        <p:txBody>
          <a:bodyPr/>
          <a:lstStyle>
            <a:lvl1pPr>
              <a:defRPr sz="1200" i="1"/>
            </a:lvl1pPr>
          </a:lstStyle>
          <a:p>
            <a:pPr algn="l"/>
            <a:r>
              <a:rPr lang="en-GB" kern="0" smtClean="0">
                <a:latin typeface="Arial"/>
              </a:rPr>
              <a:t>Leadership, Management for Safety and  Safety Culture</a:t>
            </a:r>
            <a:endParaRPr lang="en-US" dirty="0"/>
          </a:p>
        </p:txBody>
      </p:sp>
    </p:spTree>
    <p:extLst>
      <p:ext uri="{BB962C8B-B14F-4D97-AF65-F5344CB8AC3E}">
        <p14:creationId xmlns:p14="http://schemas.microsoft.com/office/powerpoint/2010/main" val="11921891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1" name="Date Placeholder 10"/>
          <p:cNvSpPr>
            <a:spLocks noGrp="1"/>
          </p:cNvSpPr>
          <p:nvPr>
            <p:ph type="dt" sz="half" idx="10"/>
          </p:nvPr>
        </p:nvSpPr>
        <p:spPr/>
        <p:txBody>
          <a:bodyPr/>
          <a:lstStyle>
            <a:lvl1pPr algn="ctr">
              <a:defRPr/>
            </a:lvl1pPr>
          </a:lstStyle>
          <a:p>
            <a:r>
              <a:rPr lang="en-US" dirty="0" smtClean="0"/>
              <a:t>07-18 May - 18-29 June  2018</a:t>
            </a:r>
          </a:p>
        </p:txBody>
      </p:sp>
      <p:sp>
        <p:nvSpPr>
          <p:cNvPr id="13" name="Slide Number Placeholder 12"/>
          <p:cNvSpPr>
            <a:spLocks noGrp="1"/>
          </p:cNvSpPr>
          <p:nvPr>
            <p:ph type="sldNum" sz="quarter" idx="12"/>
          </p:nvPr>
        </p:nvSpPr>
        <p:spPr/>
        <p:txBody>
          <a:bodyPr/>
          <a:lstStyle/>
          <a:p>
            <a:fld id="{23A0628E-C12F-4F8C-9895-BCD5E30100D3}" type="slidenum">
              <a:rPr lang="en-US" smtClean="0"/>
              <a:pPr/>
              <a:t>‹#›</a:t>
            </a:fld>
            <a:endParaRPr lang="en-US" dirty="0"/>
          </a:p>
        </p:txBody>
      </p:sp>
      <p:sp>
        <p:nvSpPr>
          <p:cNvPr id="5" name="Footer Placeholder 13"/>
          <p:cNvSpPr>
            <a:spLocks noGrp="1"/>
          </p:cNvSpPr>
          <p:nvPr>
            <p:ph type="ftr" sz="quarter" idx="11"/>
          </p:nvPr>
        </p:nvSpPr>
        <p:spPr>
          <a:xfrm>
            <a:off x="203212" y="6500473"/>
            <a:ext cx="4860000" cy="252000"/>
          </a:xfrm>
          <a:prstGeom prst="rect">
            <a:avLst/>
          </a:prstGeom>
        </p:spPr>
        <p:txBody>
          <a:bodyPr/>
          <a:lstStyle>
            <a:lvl1pPr>
              <a:defRPr sz="1200" i="1"/>
            </a:lvl1pPr>
          </a:lstStyle>
          <a:p>
            <a:pPr algn="l"/>
            <a:r>
              <a:rPr lang="en-GB" kern="0" smtClean="0">
                <a:latin typeface="Arial"/>
              </a:rPr>
              <a:t>Leadership, Management for Safety and  Safety Culture</a:t>
            </a:r>
            <a:endParaRPr lang="en-US" dirty="0"/>
          </a:p>
        </p:txBody>
      </p:sp>
    </p:spTree>
    <p:extLst>
      <p:ext uri="{BB962C8B-B14F-4D97-AF65-F5344CB8AC3E}">
        <p14:creationId xmlns:p14="http://schemas.microsoft.com/office/powerpoint/2010/main" val="10715055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906000" cy="6858000"/>
          </a:xfrm>
          <a:prstGeom prst="rect">
            <a:avLst/>
          </a:prstGeom>
          <a:ln>
            <a:noFill/>
          </a:ln>
        </p:spPr>
      </p:pic>
      <p:sp>
        <p:nvSpPr>
          <p:cNvPr id="4" name="Title 1"/>
          <p:cNvSpPr>
            <a:spLocks noGrp="1"/>
          </p:cNvSpPr>
          <p:nvPr>
            <p:ph type="ctrTitle"/>
          </p:nvPr>
        </p:nvSpPr>
        <p:spPr>
          <a:xfrm>
            <a:off x="350488" y="1772816"/>
            <a:ext cx="9283032" cy="1080120"/>
          </a:xfrm>
        </p:spPr>
        <p:txBody>
          <a:bodyPr/>
          <a:lstStyle>
            <a:lvl1pPr algn="l">
              <a:defRPr>
                <a:solidFill>
                  <a:schemeClr val="tx2"/>
                </a:solidFill>
              </a:defRPr>
            </a:lvl1pPr>
          </a:lstStyle>
          <a:p>
            <a:r>
              <a:rPr lang="en-US" smtClean="0"/>
              <a:t>Click to edit Master title style</a:t>
            </a:r>
            <a:endParaRPr lang="en-GB" dirty="0"/>
          </a:p>
        </p:txBody>
      </p:sp>
      <p:sp>
        <p:nvSpPr>
          <p:cNvPr id="5" name="Subtitle 2"/>
          <p:cNvSpPr>
            <a:spLocks noGrp="1"/>
          </p:cNvSpPr>
          <p:nvPr>
            <p:ph type="subTitle" idx="1"/>
          </p:nvPr>
        </p:nvSpPr>
        <p:spPr>
          <a:xfrm>
            <a:off x="350488" y="3573016"/>
            <a:ext cx="9283032" cy="1608584"/>
          </a:xfrm>
        </p:spPr>
        <p:txBody>
          <a:bodyPr>
            <a:normAutofit/>
          </a:bodyPr>
          <a:lstStyle>
            <a:lvl1pPr marL="0" indent="0" algn="l">
              <a:buNone/>
              <a:defRPr sz="2800" b="1">
                <a:solidFill>
                  <a:srgbClr val="00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pic>
        <p:nvPicPr>
          <p:cNvPr id="3074" name="Picture 2" descr="\\iaea.org\Secretariat\MTCD\PublishingCurrent\2017\IAEA\17-42841_LOGO_IAEA_update\Design\Presentation_IAEA\IAEA_Logo_E_horizontal_Blue.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37317" y="247450"/>
            <a:ext cx="2730303" cy="555790"/>
          </a:xfrm>
          <a:prstGeom prst="rect">
            <a:avLst/>
          </a:prstGeom>
          <a:noFill/>
          <a:extLst>
            <a:ext uri="{909E8E84-426E-40DD-AFC4-6F175D3DCCD1}">
              <a14:hiddenFill xmlns:a14="http://schemas.microsoft.com/office/drawing/2010/main">
                <a:solidFill>
                  <a:srgbClr val="FFFFFF"/>
                </a:solidFill>
              </a14:hiddenFill>
            </a:ext>
          </a:extLst>
        </p:spPr>
      </p:pic>
      <p:sp>
        <p:nvSpPr>
          <p:cNvPr id="9" name="Slide Number Placeholder 5"/>
          <p:cNvSpPr>
            <a:spLocks noGrp="1"/>
          </p:cNvSpPr>
          <p:nvPr>
            <p:ph type="sldNum" sz="quarter" idx="12"/>
          </p:nvPr>
        </p:nvSpPr>
        <p:spPr>
          <a:xfrm>
            <a:off x="9180000" y="6480000"/>
            <a:ext cx="540000" cy="252000"/>
          </a:xfrm>
        </p:spPr>
        <p:txBody>
          <a:bodyPr/>
          <a:lstStyle/>
          <a:p>
            <a:fld id="{23A0628E-C12F-4F8C-9895-BCD5E30100D3}" type="slidenum">
              <a:rPr lang="en-US" smtClean="0"/>
              <a:pPr/>
              <a:t>‹#›</a:t>
            </a:fld>
            <a:endParaRPr lang="en-US" dirty="0"/>
          </a:p>
        </p:txBody>
      </p:sp>
      <p:sp>
        <p:nvSpPr>
          <p:cNvPr id="10" name="Date Placeholder 13"/>
          <p:cNvSpPr txBox="1">
            <a:spLocks/>
          </p:cNvSpPr>
          <p:nvPr userDrawn="1"/>
        </p:nvSpPr>
        <p:spPr bwMode="white">
          <a:xfrm>
            <a:off x="6812400" y="6508866"/>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ct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smtClean="0"/>
              <a:t>07-18 May - 18-29 June  2018</a:t>
            </a:r>
          </a:p>
        </p:txBody>
      </p:sp>
      <p:sp>
        <p:nvSpPr>
          <p:cNvPr id="11" name="Footer Placeholder 4">
            <a:extLst>
              <a:ext uri="{FF2B5EF4-FFF2-40B4-BE49-F238E27FC236}">
                <a16:creationId xmlns="" xmlns:a16="http://schemas.microsoft.com/office/drawing/2014/main" id="{C00B7A10-453A-AA44-9AE9-9F87A34CCD67}"/>
              </a:ext>
            </a:extLst>
          </p:cNvPr>
          <p:cNvSpPr>
            <a:spLocks noGrp="1"/>
          </p:cNvSpPr>
          <p:nvPr>
            <p:ph type="ftr" sz="quarter" idx="11"/>
          </p:nvPr>
        </p:nvSpPr>
        <p:spPr>
          <a:xfrm>
            <a:off x="355612" y="6558277"/>
            <a:ext cx="4860000" cy="252000"/>
          </a:xfrm>
        </p:spPr>
        <p:txBody>
          <a:bodyPr/>
          <a:lstStyle/>
          <a:p>
            <a:r>
              <a:rPr lang="en-US" dirty="0"/>
              <a:t>Leadership and Management for Safety</a:t>
            </a:r>
          </a:p>
        </p:txBody>
      </p:sp>
    </p:spTree>
    <p:extLst>
      <p:ext uri="{BB962C8B-B14F-4D97-AF65-F5344CB8AC3E}">
        <p14:creationId xmlns:p14="http://schemas.microsoft.com/office/powerpoint/2010/main" val="40987056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906000" cy="6858000"/>
          </a:xfrm>
          <a:prstGeom prst="rect">
            <a:avLst/>
          </a:prstGeom>
          <a:ln>
            <a:noFill/>
          </a:ln>
        </p:spPr>
      </p:pic>
      <p:sp>
        <p:nvSpPr>
          <p:cNvPr id="4" name="Title 1"/>
          <p:cNvSpPr>
            <a:spLocks noGrp="1"/>
          </p:cNvSpPr>
          <p:nvPr>
            <p:ph type="ctrTitle"/>
          </p:nvPr>
        </p:nvSpPr>
        <p:spPr>
          <a:xfrm>
            <a:off x="350488" y="1772816"/>
            <a:ext cx="9283032" cy="1080120"/>
          </a:xfrm>
        </p:spPr>
        <p:txBody>
          <a:bodyPr/>
          <a:lstStyle>
            <a:lvl1pPr algn="l">
              <a:defRPr>
                <a:solidFill>
                  <a:schemeClr val="tx2"/>
                </a:solidFill>
              </a:defRPr>
            </a:lvl1pPr>
          </a:lstStyle>
          <a:p>
            <a:r>
              <a:rPr lang="en-US" smtClean="0"/>
              <a:t>Click to edit Master title style</a:t>
            </a:r>
            <a:endParaRPr lang="en-GB" dirty="0"/>
          </a:p>
        </p:txBody>
      </p:sp>
      <p:sp>
        <p:nvSpPr>
          <p:cNvPr id="5" name="Subtitle 2"/>
          <p:cNvSpPr>
            <a:spLocks noGrp="1"/>
          </p:cNvSpPr>
          <p:nvPr>
            <p:ph type="subTitle" idx="1"/>
          </p:nvPr>
        </p:nvSpPr>
        <p:spPr>
          <a:xfrm>
            <a:off x="350488" y="3573016"/>
            <a:ext cx="9283032" cy="1608584"/>
          </a:xfrm>
        </p:spPr>
        <p:txBody>
          <a:bodyPr>
            <a:normAutofit/>
          </a:bodyPr>
          <a:lstStyle>
            <a:lvl1pPr marL="0" indent="0" algn="l">
              <a:buNone/>
              <a:defRPr sz="2800" b="1">
                <a:solidFill>
                  <a:srgbClr val="00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pic>
        <p:nvPicPr>
          <p:cNvPr id="3074" name="Picture 2" descr="\\iaea.org\Secretariat\MTCD\PublishingCurrent\2017\IAEA\17-42841_LOGO_IAEA_update\Design\Presentation_IAEA\IAEA_Logo_E_horizontal_Blue.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37317" y="247450"/>
            <a:ext cx="2730303" cy="555790"/>
          </a:xfrm>
          <a:prstGeom prst="rect">
            <a:avLst/>
          </a:prstGeom>
          <a:noFill/>
          <a:extLst>
            <a:ext uri="{909E8E84-426E-40DD-AFC4-6F175D3DCCD1}">
              <a14:hiddenFill xmlns:a14="http://schemas.microsoft.com/office/drawing/2010/main">
                <a:solidFill>
                  <a:srgbClr val="FFFFFF"/>
                </a:solidFill>
              </a14:hiddenFill>
            </a:ext>
          </a:extLst>
        </p:spPr>
      </p:pic>
      <p:sp>
        <p:nvSpPr>
          <p:cNvPr id="9" name="Slide Number Placeholder 5"/>
          <p:cNvSpPr>
            <a:spLocks noGrp="1"/>
          </p:cNvSpPr>
          <p:nvPr>
            <p:ph type="sldNum" sz="quarter" idx="12"/>
          </p:nvPr>
        </p:nvSpPr>
        <p:spPr>
          <a:xfrm>
            <a:off x="9180000" y="6480000"/>
            <a:ext cx="540000" cy="252000"/>
          </a:xfrm>
        </p:spPr>
        <p:txBody>
          <a:bodyPr/>
          <a:lstStyle/>
          <a:p>
            <a:fld id="{23A0628E-C12F-4F8C-9895-BCD5E30100D3}" type="slidenum">
              <a:rPr lang="en-US" smtClean="0"/>
              <a:pPr/>
              <a:t>‹#›</a:t>
            </a:fld>
            <a:endParaRPr lang="en-US" dirty="0"/>
          </a:p>
        </p:txBody>
      </p:sp>
      <p:sp>
        <p:nvSpPr>
          <p:cNvPr id="10" name="Date Placeholder 13"/>
          <p:cNvSpPr txBox="1">
            <a:spLocks/>
          </p:cNvSpPr>
          <p:nvPr userDrawn="1"/>
        </p:nvSpPr>
        <p:spPr bwMode="white">
          <a:xfrm>
            <a:off x="6812400" y="6508866"/>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ct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smtClean="0"/>
              <a:t>07-18 May - 18-29 June  2018</a:t>
            </a:r>
          </a:p>
        </p:txBody>
      </p:sp>
      <p:sp>
        <p:nvSpPr>
          <p:cNvPr id="11" name="Footer Placeholder 4">
            <a:extLst>
              <a:ext uri="{FF2B5EF4-FFF2-40B4-BE49-F238E27FC236}">
                <a16:creationId xmlns="" xmlns:a16="http://schemas.microsoft.com/office/drawing/2014/main" id="{C00B7A10-453A-AA44-9AE9-9F87A34CCD67}"/>
              </a:ext>
            </a:extLst>
          </p:cNvPr>
          <p:cNvSpPr>
            <a:spLocks noGrp="1"/>
          </p:cNvSpPr>
          <p:nvPr>
            <p:ph type="ftr" sz="quarter" idx="11"/>
          </p:nvPr>
        </p:nvSpPr>
        <p:spPr>
          <a:xfrm>
            <a:off x="355612" y="6558277"/>
            <a:ext cx="4860000" cy="252000"/>
          </a:xfrm>
        </p:spPr>
        <p:txBody>
          <a:bodyPr/>
          <a:lstStyle/>
          <a:p>
            <a:r>
              <a:rPr lang="en-US" dirty="0"/>
              <a:t>Leadership and Management for Safety</a:t>
            </a:r>
          </a:p>
        </p:txBody>
      </p:sp>
    </p:spTree>
    <p:extLst>
      <p:ext uri="{BB962C8B-B14F-4D97-AF65-F5344CB8AC3E}">
        <p14:creationId xmlns:p14="http://schemas.microsoft.com/office/powerpoint/2010/main" val="40987056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p:nvPr userDrawn="1"/>
        </p:nvSpPr>
        <p:spPr>
          <a:xfrm flipH="1" flipV="1">
            <a:off x="1" y="5301208"/>
            <a:ext cx="6903217" cy="1556792"/>
          </a:xfrm>
          <a:prstGeom prst="rect">
            <a:avLst/>
          </a:prstGeom>
          <a:gradFill flip="none" rotWithShape="1">
            <a:gsLst>
              <a:gs pos="48000">
                <a:schemeClr val="bg1"/>
              </a:gs>
              <a:gs pos="0">
                <a:schemeClr val="accent6"/>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0" bIns="0" rtlCol="0" anchor="ctr"/>
          <a:lstStyle/>
          <a:p>
            <a:pPr algn="ctr"/>
            <a:endParaRPr lang="en-GB"/>
          </a:p>
        </p:txBody>
      </p:sp>
      <p:sp>
        <p:nvSpPr>
          <p:cNvPr id="11" name="Rectangle 10"/>
          <p:cNvSpPr/>
          <p:nvPr userDrawn="1"/>
        </p:nvSpPr>
        <p:spPr>
          <a:xfrm>
            <a:off x="2" y="0"/>
            <a:ext cx="9905999" cy="2132856"/>
          </a:xfrm>
          <a:prstGeom prst="rect">
            <a:avLst/>
          </a:prstGeom>
          <a:gradFill flip="none" rotWithShape="1">
            <a:gsLst>
              <a:gs pos="56000">
                <a:schemeClr val="bg1"/>
              </a:gs>
              <a:gs pos="0">
                <a:schemeClr val="accent6"/>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0" bIns="0" rtlCol="0" anchor="ctr"/>
          <a:lstStyle/>
          <a:p>
            <a:pPr algn="ctr"/>
            <a:endParaRPr lang="en-GB"/>
          </a:p>
        </p:txBody>
      </p:sp>
      <p:sp>
        <p:nvSpPr>
          <p:cNvPr id="8" name="Rectangle 5"/>
          <p:cNvSpPr>
            <a:spLocks noGrp="1" noChangeArrowheads="1"/>
          </p:cNvSpPr>
          <p:nvPr>
            <p:ph type="dt" sz="half" idx="2"/>
          </p:nvPr>
        </p:nvSpPr>
        <p:spPr bwMode="white">
          <a:xfrm>
            <a:off x="6660000" y="6480000"/>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pPr algn="ctr"/>
            <a:r>
              <a:rPr lang="en-US" dirty="0" smtClean="0"/>
              <a:t>07-18 May - 18-29 June  2018</a:t>
            </a:r>
          </a:p>
        </p:txBody>
      </p:sp>
      <p:sp>
        <p:nvSpPr>
          <p:cNvPr id="10" name="Rectangle 7"/>
          <p:cNvSpPr>
            <a:spLocks noGrp="1" noChangeArrowheads="1"/>
          </p:cNvSpPr>
          <p:nvPr>
            <p:ph type="sldNum" sz="quarter" idx="4"/>
          </p:nvPr>
        </p:nvSpPr>
        <p:spPr bwMode="white">
          <a:xfrm>
            <a:off x="9180000" y="6480000"/>
            <a:ext cx="54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fld id="{23A0628E-C12F-4F8C-9895-BCD5E30100D3}" type="slidenum">
              <a:rPr lang="en-US" smtClean="0"/>
              <a:pPr/>
              <a:t>‹#›</a:t>
            </a:fld>
            <a:endParaRPr lang="en-US" dirty="0"/>
          </a:p>
        </p:txBody>
      </p:sp>
      <p:sp>
        <p:nvSpPr>
          <p:cNvPr id="2" name="Title Placeholder 1"/>
          <p:cNvSpPr>
            <a:spLocks noGrp="1"/>
          </p:cNvSpPr>
          <p:nvPr>
            <p:ph type="title"/>
          </p:nvPr>
        </p:nvSpPr>
        <p:spPr>
          <a:xfrm>
            <a:off x="180000" y="180000"/>
            <a:ext cx="9000000" cy="900000"/>
          </a:xfrm>
          <a:prstGeom prst="rect">
            <a:avLst/>
          </a:prstGeom>
        </p:spPr>
        <p:txBody>
          <a:bodyPr vert="horz" lIns="72000" tIns="36000" rIns="0" bIns="0" rtlCol="0" anchor="ctr">
            <a:no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180000" y="1259999"/>
            <a:ext cx="9540000" cy="5220000"/>
          </a:xfrm>
          <a:prstGeom prst="rect">
            <a:avLst/>
          </a:prstGeom>
        </p:spPr>
        <p:txBody>
          <a:bodyPr vert="horz" lIns="72000" tIns="3600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pic>
        <p:nvPicPr>
          <p:cNvPr id="1027" name="Picture 3"/>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9403200" y="180000"/>
            <a:ext cx="463362" cy="56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Footer Placeholder 13"/>
          <p:cNvSpPr>
            <a:spLocks noGrp="1"/>
          </p:cNvSpPr>
          <p:nvPr>
            <p:ph type="ftr" sz="quarter" idx="3"/>
          </p:nvPr>
        </p:nvSpPr>
        <p:spPr>
          <a:xfrm>
            <a:off x="203212" y="6500473"/>
            <a:ext cx="4860000" cy="252000"/>
          </a:xfrm>
          <a:prstGeom prst="rect">
            <a:avLst/>
          </a:prstGeom>
        </p:spPr>
        <p:txBody>
          <a:bodyPr/>
          <a:lstStyle>
            <a:lvl1pPr>
              <a:defRPr sz="1200" i="1"/>
            </a:lvl1pPr>
          </a:lstStyle>
          <a:p>
            <a:pPr algn="l"/>
            <a:r>
              <a:rPr lang="en-GB" kern="0" smtClean="0">
                <a:latin typeface="Arial"/>
              </a:rPr>
              <a:t>Leadership, Management for Safety and  Safety Culture</a:t>
            </a:r>
            <a:endParaRPr lang="en-US" dirty="0"/>
          </a:p>
        </p:txBody>
      </p:sp>
    </p:spTree>
    <p:extLst>
      <p:ext uri="{BB962C8B-B14F-4D97-AF65-F5344CB8AC3E}">
        <p14:creationId xmlns:p14="http://schemas.microsoft.com/office/powerpoint/2010/main" val="12437507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9" r:id="rId3"/>
    <p:sldLayoutId id="2147483652" r:id="rId4"/>
    <p:sldLayoutId id="2147483653" r:id="rId5"/>
    <p:sldLayoutId id="2147483654" r:id="rId6"/>
    <p:sldLayoutId id="2147483655" r:id="rId7"/>
    <p:sldLayoutId id="2147483662" r:id="rId8"/>
    <p:sldLayoutId id="2147483663" r:id="rId9"/>
    <p:sldLayoutId id="2147483664" r:id="rId10"/>
    <p:sldLayoutId id="2147483665" r:id="rId11"/>
  </p:sldLayoutIdLst>
  <p:timing>
    <p:tnLst>
      <p:par>
        <p:cTn id="1" dur="indefinite" restart="never" nodeType="tmRoot"/>
      </p:par>
    </p:tnLst>
  </p:timing>
  <p:hf hdr="0"/>
  <p:txStyles>
    <p:titleStyle>
      <a:lvl1pPr algn="l" defTabSz="914400" rtl="0" eaLnBrk="1" latinLnBrk="0" hangingPunct="1">
        <a:spcBef>
          <a:spcPct val="0"/>
        </a:spcBef>
        <a:buNone/>
        <a:defRPr sz="3600" b="1" kern="1200">
          <a:solidFill>
            <a:schemeClr val="tx2"/>
          </a:solidFill>
          <a:latin typeface="Calibri" panose="020F0502020204030204" pitchFamily="34" charset="0"/>
          <a:ea typeface="+mj-ea"/>
          <a:cs typeface="+mj-cs"/>
        </a:defRPr>
      </a:lvl1pPr>
    </p:titleStyle>
    <p:bodyStyle>
      <a:lvl1pPr marL="360000" indent="-360000" algn="l" defTabSz="900000" rtl="0" eaLnBrk="1" latinLnBrk="0" hangingPunct="1">
        <a:spcBef>
          <a:spcPts val="600"/>
        </a:spcBef>
        <a:buFont typeface="Arial" panose="020B0604020202020204" pitchFamily="34" charset="0"/>
        <a:buChar char="•"/>
        <a:defRPr sz="3200" kern="1200">
          <a:solidFill>
            <a:srgbClr val="000000"/>
          </a:solidFill>
          <a:latin typeface="Calibri" panose="020F0502020204030204" pitchFamily="34" charset="0"/>
          <a:ea typeface="+mn-ea"/>
          <a:cs typeface="+mn-cs"/>
        </a:defRPr>
      </a:lvl1pPr>
      <a:lvl2pPr marL="720000" indent="-288000" algn="l" defTabSz="914400" rtl="0" eaLnBrk="1" latinLnBrk="0" hangingPunct="1">
        <a:spcBef>
          <a:spcPts val="600"/>
        </a:spcBef>
        <a:buFont typeface="Arial" panose="020B0604020202020204" pitchFamily="34" charset="0"/>
        <a:buChar char="–"/>
        <a:defRPr sz="2800" kern="1200">
          <a:solidFill>
            <a:srgbClr val="000000"/>
          </a:solidFill>
          <a:latin typeface="Calibri" panose="020F0502020204030204" pitchFamily="34" charset="0"/>
          <a:ea typeface="+mn-ea"/>
          <a:cs typeface="+mn-cs"/>
        </a:defRPr>
      </a:lvl2pPr>
      <a:lvl3pPr marL="1080000" indent="-216000" algn="l" defTabSz="914400" rtl="0" eaLnBrk="1" latinLnBrk="0" hangingPunct="1">
        <a:spcBef>
          <a:spcPts val="600"/>
        </a:spcBef>
        <a:buFont typeface="Arial" panose="020B0604020202020204" pitchFamily="34" charset="0"/>
        <a:buChar char="•"/>
        <a:defRPr sz="2400" kern="1200">
          <a:solidFill>
            <a:srgbClr val="000000"/>
          </a:solidFill>
          <a:latin typeface="Calibri" panose="020F0502020204030204" pitchFamily="34" charset="0"/>
          <a:ea typeface="+mn-ea"/>
          <a:cs typeface="+mn-cs"/>
        </a:defRPr>
      </a:lvl3pPr>
      <a:lvl4pPr marL="1584000" indent="-216000" algn="l" defTabSz="914400" rtl="0" eaLnBrk="1" latinLnBrk="0" hangingPunct="1">
        <a:spcBef>
          <a:spcPts val="600"/>
        </a:spcBef>
        <a:buFont typeface="Arial" panose="020B0604020202020204" pitchFamily="34" charset="0"/>
        <a:buChar char="–"/>
        <a:defRPr sz="2400" kern="1200">
          <a:solidFill>
            <a:srgbClr val="000000"/>
          </a:solidFill>
          <a:latin typeface="Calibri" panose="020F0502020204030204" pitchFamily="34" charset="0"/>
          <a:ea typeface="+mn-ea"/>
          <a:cs typeface="+mn-cs"/>
        </a:defRPr>
      </a:lvl4pPr>
      <a:lvl5pPr marL="1980000" indent="-216000" algn="l" defTabSz="914400" rtl="0" eaLnBrk="1" latinLnBrk="0" hangingPunct="1">
        <a:spcBef>
          <a:spcPts val="600"/>
        </a:spcBef>
        <a:buFont typeface="Arial" panose="020B0604020202020204" pitchFamily="34" charset="0"/>
        <a:buChar char="»"/>
        <a:defRPr sz="2400" kern="1200">
          <a:solidFill>
            <a:srgbClr val="000000"/>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www.google.at/url?sa=i&amp;rct=j&amp;q=&amp;esrc=s&amp;source=images&amp;cd=&amp;cad=rja&amp;uact=8&amp;ved=0ahUKEwji-ZuIoOfSAhVHWxQKHYq7CEcQjRwIBw&amp;url=http://www.keywordsking.com/aWFlYSBhdXN0cmlh/&amp;psig=AFQjCNGTE8bu_lxFhMo9IqkPYeFKk3YMrQ&amp;ust=1490173696498862" TargetMode="External"/><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16.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1.png"/><Relationship Id="rId7" Type="http://schemas.openxmlformats.org/officeDocument/2006/relationships/diagramColors" Target="../diagrams/colors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648472" y="1497507"/>
            <a:ext cx="8571130" cy="3369673"/>
          </a:xfrm>
          <a:prstGeom prst="rect">
            <a:avLst/>
          </a:prstGeom>
        </p:spPr>
        <p:txBody>
          <a:bodyPr vert="horz" lIns="72000" tIns="36000" rIns="0" bIns="0" rtlCol="0" anchor="ctr">
            <a:normAutofit/>
          </a:bodyPr>
          <a:lstStyle>
            <a:lvl1pPr algn="l" defTabSz="914400" rtl="0" eaLnBrk="1" latinLnBrk="0" hangingPunct="1">
              <a:spcBef>
                <a:spcPct val="0"/>
              </a:spcBef>
              <a:buNone/>
              <a:defRPr sz="3600" b="1" kern="1200">
                <a:solidFill>
                  <a:schemeClr val="bg1"/>
                </a:solidFill>
                <a:latin typeface="Calibri" panose="020F0502020204030204" pitchFamily="34" charset="0"/>
                <a:ea typeface="+mj-ea"/>
                <a:cs typeface="+mj-cs"/>
              </a:defRPr>
            </a:lvl1pPr>
          </a:lstStyle>
          <a:p>
            <a:r>
              <a:rPr lang="en-GB" sz="3200" dirty="0" smtClean="0"/>
              <a:t>BASIC PROFESSIONAL TRAINING COURSE</a:t>
            </a:r>
            <a:r>
              <a:rPr lang="en-GB" sz="2400" dirty="0" smtClean="0"/>
              <a:t/>
            </a:r>
            <a:br>
              <a:rPr lang="en-GB" sz="2400" dirty="0" smtClean="0"/>
            </a:br>
            <a:r>
              <a:rPr lang="en-GB" sz="2400" dirty="0" smtClean="0"/>
              <a:t/>
            </a:r>
            <a:br>
              <a:rPr lang="en-GB" sz="2400" dirty="0" smtClean="0"/>
            </a:br>
            <a:r>
              <a:rPr lang="en-GB" sz="2200" dirty="0" smtClean="0"/>
              <a:t/>
            </a:r>
            <a:br>
              <a:rPr lang="en-GB" sz="2200" dirty="0" smtClean="0"/>
            </a:br>
            <a:r>
              <a:rPr lang="en-GB" sz="2700" dirty="0" smtClean="0">
                <a:solidFill>
                  <a:srgbClr val="654A15"/>
                </a:solidFill>
              </a:rPr>
              <a:t>Module 21-P2</a:t>
            </a:r>
            <a:r>
              <a:rPr lang="en-GB" sz="2200" dirty="0" smtClean="0">
                <a:solidFill>
                  <a:srgbClr val="654A15"/>
                </a:solidFill>
              </a:rPr>
              <a:t/>
            </a:r>
            <a:br>
              <a:rPr lang="en-GB" sz="2200" dirty="0" smtClean="0">
                <a:solidFill>
                  <a:srgbClr val="654A15"/>
                </a:solidFill>
              </a:rPr>
            </a:br>
            <a:r>
              <a:rPr lang="en-GB" sz="1400" dirty="0" smtClean="0">
                <a:solidFill>
                  <a:srgbClr val="654A15"/>
                </a:solidFill>
              </a:rPr>
              <a:t> </a:t>
            </a:r>
            <a:r>
              <a:rPr lang="en-GB" sz="2200" dirty="0" smtClean="0">
                <a:solidFill>
                  <a:srgbClr val="654A15"/>
                </a:solidFill>
              </a:rPr>
              <a:t/>
            </a:r>
            <a:br>
              <a:rPr lang="en-GB" sz="2200" dirty="0" smtClean="0">
                <a:solidFill>
                  <a:srgbClr val="654A15"/>
                </a:solidFill>
              </a:rPr>
            </a:br>
            <a:endParaRPr lang="en-GB" dirty="0"/>
          </a:p>
        </p:txBody>
      </p:sp>
      <p:sp>
        <p:nvSpPr>
          <p:cNvPr id="6" name="Subtitle 2"/>
          <p:cNvSpPr>
            <a:spLocks noGrp="1"/>
          </p:cNvSpPr>
          <p:nvPr>
            <p:ph type="subTitle" idx="1"/>
          </p:nvPr>
        </p:nvSpPr>
        <p:spPr>
          <a:xfrm>
            <a:off x="728440" y="3938776"/>
            <a:ext cx="9177560" cy="1608584"/>
          </a:xfrm>
        </p:spPr>
        <p:txBody>
          <a:bodyPr/>
          <a:lstStyle/>
          <a:p>
            <a:r>
              <a:rPr lang="hu-HU" dirty="0" smtClean="0"/>
              <a:t>Name of Lecturer</a:t>
            </a:r>
          </a:p>
          <a:p>
            <a:r>
              <a:rPr lang="hu-HU" dirty="0" smtClean="0"/>
              <a:t>Organization</a:t>
            </a:r>
          </a:p>
          <a:p>
            <a:r>
              <a:rPr lang="hu-HU" dirty="0" smtClean="0"/>
              <a:t>Email address</a:t>
            </a:r>
            <a:endParaRPr lang="en-GB" dirty="0"/>
          </a:p>
        </p:txBody>
      </p:sp>
    </p:spTree>
    <p:extLst>
      <p:ext uri="{BB962C8B-B14F-4D97-AF65-F5344CB8AC3E}">
        <p14:creationId xmlns:p14="http://schemas.microsoft.com/office/powerpoint/2010/main" val="14440740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07442" y="116633"/>
            <a:ext cx="1854480" cy="261126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p:cNvSpPr>
            <a:spLocks noGrp="1"/>
          </p:cNvSpPr>
          <p:nvPr>
            <p:ph idx="1"/>
          </p:nvPr>
        </p:nvSpPr>
        <p:spPr>
          <a:xfrm>
            <a:off x="221922" y="1007751"/>
            <a:ext cx="9540000" cy="5220000"/>
          </a:xfrm>
        </p:spPr>
        <p:txBody>
          <a:bodyPr>
            <a:noAutofit/>
          </a:bodyPr>
          <a:lstStyle/>
          <a:p>
            <a:pPr marL="0" indent="0">
              <a:spcBef>
                <a:spcPts val="0"/>
              </a:spcBef>
              <a:buNone/>
            </a:pPr>
            <a:r>
              <a:rPr lang="en-US" sz="2400" b="1" dirty="0">
                <a:latin typeface="+mn-lt"/>
              </a:rPr>
              <a:t>Requirement 2: Demonstration of leadership for </a:t>
            </a:r>
            <a:r>
              <a:rPr lang="en-US" sz="2400" b="1" dirty="0" smtClean="0">
                <a:latin typeface="+mn-lt"/>
              </a:rPr>
              <a:t/>
            </a:r>
            <a:br>
              <a:rPr lang="en-US" sz="2400" b="1" dirty="0" smtClean="0">
                <a:latin typeface="+mn-lt"/>
              </a:rPr>
            </a:br>
            <a:r>
              <a:rPr lang="en-US" sz="2400" b="1" dirty="0" smtClean="0">
                <a:latin typeface="+mn-lt"/>
              </a:rPr>
              <a:t>safety by managers</a:t>
            </a:r>
            <a:endParaRPr lang="en-US" sz="2400" b="1" dirty="0">
              <a:latin typeface="+mn-lt"/>
            </a:endParaRPr>
          </a:p>
          <a:p>
            <a:pPr marL="0" indent="0">
              <a:spcBef>
                <a:spcPts val="0"/>
              </a:spcBef>
              <a:buNone/>
            </a:pPr>
            <a:r>
              <a:rPr lang="en-US" sz="2400" i="1" dirty="0">
                <a:latin typeface="+mn-lt"/>
              </a:rPr>
              <a:t>Managers shall demonstrate leadership for safety and </a:t>
            </a:r>
            <a:r>
              <a:rPr lang="en-US" sz="2400" i="1" dirty="0" smtClean="0">
                <a:latin typeface="+mn-lt"/>
              </a:rPr>
              <a:t/>
            </a:r>
            <a:br>
              <a:rPr lang="en-US" sz="2400" i="1" dirty="0" smtClean="0">
                <a:latin typeface="+mn-lt"/>
              </a:rPr>
            </a:br>
            <a:r>
              <a:rPr lang="en-US" sz="2400" i="1" dirty="0" smtClean="0">
                <a:latin typeface="+mn-lt"/>
              </a:rPr>
              <a:t>commitment </a:t>
            </a:r>
            <a:r>
              <a:rPr lang="en-US" sz="2400" i="1" dirty="0">
                <a:latin typeface="+mn-lt"/>
              </a:rPr>
              <a:t>to </a:t>
            </a:r>
            <a:r>
              <a:rPr lang="en-US" sz="2400" i="1" dirty="0" smtClean="0">
                <a:latin typeface="+mn-lt"/>
              </a:rPr>
              <a:t>safety</a:t>
            </a:r>
            <a:endParaRPr lang="en-US" sz="2400" i="1" dirty="0">
              <a:latin typeface="+mn-lt"/>
            </a:endParaRPr>
          </a:p>
          <a:p>
            <a:pPr marL="0" indent="0">
              <a:spcBef>
                <a:spcPts val="0"/>
              </a:spcBef>
              <a:buNone/>
            </a:pPr>
            <a:r>
              <a:rPr lang="en-US" sz="2400" dirty="0">
                <a:latin typeface="+mn-lt"/>
              </a:rPr>
              <a:t>3.1. The senior management of the organization shall </a:t>
            </a:r>
            <a:r>
              <a:rPr lang="en-US" sz="2400" dirty="0" smtClean="0">
                <a:latin typeface="+mn-lt"/>
              </a:rPr>
              <a:t/>
            </a:r>
            <a:br>
              <a:rPr lang="en-US" sz="2400" dirty="0" smtClean="0">
                <a:latin typeface="+mn-lt"/>
              </a:rPr>
            </a:br>
            <a:r>
              <a:rPr lang="en-US" sz="2400" dirty="0" smtClean="0">
                <a:latin typeface="+mn-lt"/>
              </a:rPr>
              <a:t>demonstrate leadership for </a:t>
            </a:r>
            <a:r>
              <a:rPr lang="en-US" sz="2400" dirty="0">
                <a:latin typeface="+mn-lt"/>
              </a:rPr>
              <a:t>safety by</a:t>
            </a:r>
            <a:r>
              <a:rPr lang="en-US" sz="2400" dirty="0" smtClean="0">
                <a:latin typeface="+mn-lt"/>
              </a:rPr>
              <a:t>:</a:t>
            </a:r>
          </a:p>
          <a:p>
            <a:pPr marL="463550" lvl="0" indent="-463550">
              <a:spcBef>
                <a:spcPts val="0"/>
              </a:spcBef>
              <a:buNone/>
              <a:defRPr/>
            </a:pPr>
            <a:r>
              <a:rPr lang="en-US" sz="2400" dirty="0">
                <a:latin typeface="+mn-lt"/>
              </a:rPr>
              <a:t>(a)  Establishing, advocating and adhering to an organizational approach to safety - as an overriding priority</a:t>
            </a:r>
            <a:r>
              <a:rPr lang="en-US" sz="2400" dirty="0" smtClean="0">
                <a:latin typeface="+mn-lt"/>
              </a:rPr>
              <a:t>….</a:t>
            </a:r>
            <a:endParaRPr lang="en-US" sz="2400" dirty="0">
              <a:latin typeface="+mn-lt"/>
            </a:endParaRPr>
          </a:p>
          <a:p>
            <a:pPr marL="463550" lvl="0" indent="-463550">
              <a:spcBef>
                <a:spcPts val="0"/>
              </a:spcBef>
              <a:buNone/>
              <a:defRPr/>
            </a:pPr>
            <a:r>
              <a:rPr lang="en-US" sz="2400" dirty="0">
                <a:latin typeface="+mn-lt"/>
              </a:rPr>
              <a:t>(b)  Acknowledging  interactions between people, technology and the organization (ITO</a:t>
            </a:r>
            <a:r>
              <a:rPr lang="en-US" sz="2400" dirty="0" smtClean="0">
                <a:latin typeface="+mn-lt"/>
              </a:rPr>
              <a:t>)</a:t>
            </a:r>
            <a:endParaRPr lang="en-US" sz="2400" dirty="0">
              <a:latin typeface="+mn-lt"/>
            </a:endParaRPr>
          </a:p>
          <a:p>
            <a:pPr marL="463550" lvl="0" indent="-463550">
              <a:spcBef>
                <a:spcPts val="0"/>
              </a:spcBef>
              <a:buNone/>
              <a:defRPr/>
            </a:pPr>
            <a:r>
              <a:rPr lang="en-US" sz="2400" dirty="0">
                <a:latin typeface="+mn-lt"/>
              </a:rPr>
              <a:t>(c)  Fostering a strong safety </a:t>
            </a:r>
            <a:r>
              <a:rPr lang="en-US" sz="2400" dirty="0" smtClean="0">
                <a:latin typeface="+mn-lt"/>
              </a:rPr>
              <a:t>culture</a:t>
            </a:r>
            <a:endParaRPr lang="en-US" sz="2400" dirty="0">
              <a:latin typeface="+mn-lt"/>
            </a:endParaRPr>
          </a:p>
          <a:p>
            <a:pPr marL="463550" lvl="0" indent="-463550">
              <a:spcBef>
                <a:spcPts val="0"/>
              </a:spcBef>
              <a:buAutoNum type="alphaLcParenBoth" startAt="4"/>
            </a:pPr>
            <a:r>
              <a:rPr lang="en-US" sz="2400" dirty="0">
                <a:latin typeface="+mn-lt"/>
              </a:rPr>
              <a:t>Establishing responsibilities and accountability for safety for all individuals in the organization and establishing that decisions taken consider safety as </a:t>
            </a:r>
            <a:r>
              <a:rPr lang="en-US" sz="2400" dirty="0" smtClean="0">
                <a:latin typeface="+mn-lt"/>
              </a:rPr>
              <a:t>priority</a:t>
            </a:r>
          </a:p>
        </p:txBody>
      </p:sp>
      <p:sp>
        <p:nvSpPr>
          <p:cNvPr id="10" name="Title 5"/>
          <p:cNvSpPr>
            <a:spLocks noGrp="1"/>
          </p:cNvSpPr>
          <p:nvPr>
            <p:ph type="title"/>
          </p:nvPr>
        </p:nvSpPr>
        <p:spPr>
          <a:xfrm>
            <a:off x="0" y="0"/>
            <a:ext cx="9906000" cy="900000"/>
          </a:xfrm>
        </p:spPr>
        <p:txBody>
          <a:bodyPr vert="horz" lIns="91440" tIns="45720" rIns="91440" bIns="45720" rtlCol="0" anchor="ctr">
            <a:normAutofit/>
          </a:bodyPr>
          <a:lstStyle/>
          <a:p>
            <a:r>
              <a:rPr lang="en-GB" sz="2800" dirty="0">
                <a:latin typeface="+mn-lt"/>
              </a:rPr>
              <a:t>GSR Part 2: Leadership for Safety</a:t>
            </a:r>
          </a:p>
        </p:txBody>
      </p:sp>
      <p:sp>
        <p:nvSpPr>
          <p:cNvPr id="11" name="Slide Number Placeholder 5"/>
          <p:cNvSpPr>
            <a:spLocks noGrp="1"/>
          </p:cNvSpPr>
          <p:nvPr>
            <p:ph type="sldNum" sz="quarter" idx="12"/>
          </p:nvPr>
        </p:nvSpPr>
        <p:spPr>
          <a:xfrm>
            <a:off x="9180000" y="6480000"/>
            <a:ext cx="540000" cy="252000"/>
          </a:xfrm>
        </p:spPr>
        <p:txBody>
          <a:bodyPr/>
          <a:lstStyle/>
          <a:p>
            <a:fld id="{23A0628E-C12F-4F8C-9895-BCD5E30100D3}" type="slidenum">
              <a:rPr lang="en-US" smtClean="0"/>
              <a:pPr/>
              <a:t>10</a:t>
            </a:fld>
            <a:endParaRPr lang="en-US" dirty="0"/>
          </a:p>
        </p:txBody>
      </p:sp>
      <p:sp>
        <p:nvSpPr>
          <p:cNvPr id="12" name="Date Placeholder 13"/>
          <p:cNvSpPr txBox="1">
            <a:spLocks/>
          </p:cNvSpPr>
          <p:nvPr/>
        </p:nvSpPr>
        <p:spPr bwMode="white">
          <a:xfrm>
            <a:off x="6812400" y="6508866"/>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ct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smtClean="0"/>
              <a:t>07-18 May - 18-29 June  2018</a:t>
            </a:r>
          </a:p>
        </p:txBody>
      </p:sp>
      <p:sp>
        <p:nvSpPr>
          <p:cNvPr id="13" name="Footer Placeholder 4">
            <a:extLst>
              <a:ext uri="{FF2B5EF4-FFF2-40B4-BE49-F238E27FC236}">
                <a16:creationId xmlns="" xmlns:a16="http://schemas.microsoft.com/office/drawing/2014/main" id="{C00B7A10-453A-AA44-9AE9-9F87A34CCD67}"/>
              </a:ext>
            </a:extLst>
          </p:cNvPr>
          <p:cNvSpPr>
            <a:spLocks noGrp="1"/>
          </p:cNvSpPr>
          <p:nvPr>
            <p:ph type="ftr" sz="quarter" idx="11"/>
          </p:nvPr>
        </p:nvSpPr>
        <p:spPr>
          <a:xfrm>
            <a:off x="355612" y="6558277"/>
            <a:ext cx="4860000" cy="252000"/>
          </a:xfrm>
        </p:spPr>
        <p:txBody>
          <a:bodyPr/>
          <a:lstStyle/>
          <a:p>
            <a:r>
              <a:rPr lang="en-US" dirty="0"/>
              <a:t>Leadership and Management for Safety</a:t>
            </a:r>
          </a:p>
        </p:txBody>
      </p:sp>
    </p:spTree>
    <p:extLst>
      <p:ext uri="{BB962C8B-B14F-4D97-AF65-F5344CB8AC3E}">
        <p14:creationId xmlns:p14="http://schemas.microsoft.com/office/powerpoint/2010/main" val="6817330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0" y="0"/>
            <a:ext cx="9906000" cy="900000"/>
          </a:xfrm>
        </p:spPr>
        <p:txBody>
          <a:bodyPr vert="horz" lIns="91440" tIns="45720" rIns="91440" bIns="45720" rtlCol="0" anchor="ctr">
            <a:normAutofit/>
          </a:bodyPr>
          <a:lstStyle/>
          <a:p>
            <a:r>
              <a:rPr lang="en-GB" sz="2800" dirty="0">
                <a:latin typeface="+mn-lt"/>
              </a:rPr>
              <a:t>GSR Part 2: Leadership for Safety</a:t>
            </a:r>
          </a:p>
        </p:txBody>
      </p:sp>
      <p:sp>
        <p:nvSpPr>
          <p:cNvPr id="3" name="Content Placeholder 2"/>
          <p:cNvSpPr>
            <a:spLocks noGrp="1"/>
          </p:cNvSpPr>
          <p:nvPr>
            <p:ph idx="1"/>
          </p:nvPr>
        </p:nvSpPr>
        <p:spPr>
          <a:xfrm>
            <a:off x="116936" y="771261"/>
            <a:ext cx="9540000" cy="5519174"/>
          </a:xfrm>
        </p:spPr>
        <p:txBody>
          <a:bodyPr>
            <a:noAutofit/>
          </a:bodyPr>
          <a:lstStyle/>
          <a:p>
            <a:pPr marL="0" indent="0">
              <a:spcBef>
                <a:spcPts val="0"/>
              </a:spcBef>
              <a:buNone/>
            </a:pPr>
            <a:r>
              <a:rPr lang="en-US" sz="2400" dirty="0">
                <a:latin typeface="+mn-lt"/>
              </a:rPr>
              <a:t>3.2. Managers at all levels in the organization, taking into account their </a:t>
            </a:r>
            <a:r>
              <a:rPr lang="en-US" sz="2400" dirty="0" smtClean="0">
                <a:latin typeface="+mn-lt"/>
              </a:rPr>
              <a:t>duties, shall </a:t>
            </a:r>
            <a:r>
              <a:rPr lang="en-US" sz="2400" dirty="0">
                <a:latin typeface="+mn-lt"/>
              </a:rPr>
              <a:t>ensure that their leadership includes:</a:t>
            </a:r>
          </a:p>
          <a:p>
            <a:pPr marL="712788" indent="-439738">
              <a:spcBef>
                <a:spcPts val="0"/>
              </a:spcBef>
              <a:buAutoNum type="alphaLcParenBoth"/>
            </a:pPr>
            <a:r>
              <a:rPr lang="en-US" sz="2400" dirty="0" smtClean="0">
                <a:latin typeface="+mn-lt"/>
              </a:rPr>
              <a:t>Setting </a:t>
            </a:r>
            <a:r>
              <a:rPr lang="en-US" sz="2400" dirty="0">
                <a:latin typeface="+mn-lt"/>
              </a:rPr>
              <a:t>goals for </a:t>
            </a:r>
            <a:r>
              <a:rPr lang="en-US" sz="2400" dirty="0" smtClean="0">
                <a:latin typeface="+mn-lt"/>
              </a:rPr>
              <a:t>safety consistent with safety policy </a:t>
            </a:r>
          </a:p>
          <a:p>
            <a:pPr marL="712788" indent="-439738">
              <a:spcBef>
                <a:spcPts val="0"/>
              </a:spcBef>
              <a:buAutoNum type="alphaLcParenBoth"/>
            </a:pPr>
            <a:r>
              <a:rPr lang="en-US" sz="2400" dirty="0" smtClean="0">
                <a:latin typeface="+mn-lt"/>
              </a:rPr>
              <a:t>Setting responsibilities and  authorities of all individuals at all levels</a:t>
            </a:r>
          </a:p>
          <a:p>
            <a:pPr marL="712788" indent="-439738">
              <a:spcBef>
                <a:spcPts val="0"/>
              </a:spcBef>
              <a:buAutoNum type="alphaLcParenBoth"/>
            </a:pPr>
            <a:r>
              <a:rPr lang="en-US" sz="2400" dirty="0" smtClean="0">
                <a:latin typeface="+mn-lt"/>
              </a:rPr>
              <a:t>Demonstrating </a:t>
            </a:r>
            <a:r>
              <a:rPr lang="en-US" sz="2400" dirty="0">
                <a:latin typeface="+mn-lt"/>
              </a:rPr>
              <a:t>commitment to </a:t>
            </a:r>
            <a:r>
              <a:rPr lang="en-US" sz="2400" dirty="0" smtClean="0">
                <a:latin typeface="+mn-lt"/>
              </a:rPr>
              <a:t>improving safety performance</a:t>
            </a:r>
          </a:p>
          <a:p>
            <a:pPr marL="712788" indent="-439738">
              <a:spcBef>
                <a:spcPts val="0"/>
              </a:spcBef>
              <a:buAutoNum type="alphaLcParenBoth"/>
            </a:pPr>
            <a:r>
              <a:rPr lang="en-US" sz="2400" dirty="0" smtClean="0">
                <a:latin typeface="+mn-lt"/>
              </a:rPr>
              <a:t>Development </a:t>
            </a:r>
            <a:r>
              <a:rPr lang="en-US" sz="2400" dirty="0">
                <a:latin typeface="+mn-lt"/>
              </a:rPr>
              <a:t>of individual and institutional values and </a:t>
            </a:r>
            <a:r>
              <a:rPr lang="en-US" sz="2400" dirty="0" smtClean="0">
                <a:latin typeface="+mn-lt"/>
              </a:rPr>
              <a:t>acting as role models;</a:t>
            </a:r>
          </a:p>
          <a:p>
            <a:pPr marL="712788" indent="-439738">
              <a:spcBef>
                <a:spcPts val="0"/>
              </a:spcBef>
              <a:buAutoNum type="alphaLcParenBoth"/>
            </a:pPr>
            <a:r>
              <a:rPr lang="en-US" sz="2400" dirty="0" smtClean="0">
                <a:latin typeface="+mn-lt"/>
              </a:rPr>
              <a:t>Develop </a:t>
            </a:r>
            <a:r>
              <a:rPr lang="en-US" sz="2400" dirty="0">
                <a:latin typeface="+mn-lt"/>
              </a:rPr>
              <a:t>questioning and learning </a:t>
            </a:r>
            <a:r>
              <a:rPr lang="en-US" sz="2400" dirty="0" smtClean="0">
                <a:latin typeface="+mn-lt"/>
              </a:rPr>
              <a:t>attitudes</a:t>
            </a:r>
          </a:p>
          <a:p>
            <a:pPr marL="0" indent="0">
              <a:spcBef>
                <a:spcPts val="0"/>
              </a:spcBef>
              <a:buNone/>
            </a:pPr>
            <a:endParaRPr lang="en-US" sz="1000" dirty="0" smtClean="0">
              <a:latin typeface="+mn-lt"/>
            </a:endParaRPr>
          </a:p>
          <a:p>
            <a:pPr marL="0" indent="0">
              <a:spcBef>
                <a:spcPts val="0"/>
              </a:spcBef>
              <a:buNone/>
            </a:pPr>
            <a:r>
              <a:rPr lang="en-US" sz="2400" dirty="0" smtClean="0">
                <a:latin typeface="+mn-lt"/>
              </a:rPr>
              <a:t>3.3. Managers at all levels in the organization shall:</a:t>
            </a:r>
          </a:p>
          <a:p>
            <a:pPr marL="741363" indent="-468313">
              <a:spcBef>
                <a:spcPts val="0"/>
              </a:spcBef>
              <a:buNone/>
            </a:pPr>
            <a:r>
              <a:rPr lang="en-US" sz="2400" dirty="0" smtClean="0">
                <a:latin typeface="+mn-lt"/>
              </a:rPr>
              <a:t>(a) Encourage and support  individuals in achieving safety goals and performing their tasks safely</a:t>
            </a:r>
          </a:p>
          <a:p>
            <a:pPr marL="741363" indent="-468313">
              <a:spcBef>
                <a:spcPts val="0"/>
              </a:spcBef>
              <a:buNone/>
            </a:pPr>
            <a:r>
              <a:rPr lang="en-US" sz="2400" dirty="0" smtClean="0">
                <a:latin typeface="+mn-lt"/>
              </a:rPr>
              <a:t>(b)  Engage all individuals in enhancing safety performance</a:t>
            </a:r>
          </a:p>
          <a:p>
            <a:pPr marL="741363" indent="-468313">
              <a:spcBef>
                <a:spcPts val="0"/>
              </a:spcBef>
              <a:buNone/>
            </a:pPr>
            <a:r>
              <a:rPr lang="en-US" sz="2400" dirty="0" smtClean="0">
                <a:latin typeface="+mn-lt"/>
              </a:rPr>
              <a:t>(c)  Communicate clearly the basis for  safety related decisions</a:t>
            </a:r>
          </a:p>
          <a:p>
            <a:pPr marL="538163" indent="-538163">
              <a:spcBef>
                <a:spcPts val="0"/>
              </a:spcBef>
              <a:buAutoNum type="alphaLcParenBoth"/>
            </a:pPr>
            <a:endParaRPr lang="en-US" sz="2400" dirty="0">
              <a:latin typeface="+mn-lt"/>
            </a:endParaRPr>
          </a:p>
        </p:txBody>
      </p:sp>
      <p:sp>
        <p:nvSpPr>
          <p:cNvPr id="7" name="Slide Number Placeholder 5"/>
          <p:cNvSpPr>
            <a:spLocks noGrp="1"/>
          </p:cNvSpPr>
          <p:nvPr>
            <p:ph type="sldNum" sz="quarter" idx="12"/>
          </p:nvPr>
        </p:nvSpPr>
        <p:spPr>
          <a:xfrm>
            <a:off x="9180000" y="6480000"/>
            <a:ext cx="540000" cy="252000"/>
          </a:xfrm>
        </p:spPr>
        <p:txBody>
          <a:bodyPr/>
          <a:lstStyle/>
          <a:p>
            <a:fld id="{23A0628E-C12F-4F8C-9895-BCD5E30100D3}" type="slidenum">
              <a:rPr lang="en-US" smtClean="0"/>
              <a:pPr/>
              <a:t>11</a:t>
            </a:fld>
            <a:endParaRPr lang="en-US" dirty="0"/>
          </a:p>
        </p:txBody>
      </p:sp>
      <p:sp>
        <p:nvSpPr>
          <p:cNvPr id="8" name="Date Placeholder 13"/>
          <p:cNvSpPr txBox="1">
            <a:spLocks/>
          </p:cNvSpPr>
          <p:nvPr/>
        </p:nvSpPr>
        <p:spPr bwMode="white">
          <a:xfrm>
            <a:off x="6812400" y="6508866"/>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ct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smtClean="0"/>
              <a:t>07-18 May - 18-29 June  2018</a:t>
            </a:r>
          </a:p>
        </p:txBody>
      </p:sp>
      <p:sp>
        <p:nvSpPr>
          <p:cNvPr id="9" name="Footer Placeholder 4">
            <a:extLst>
              <a:ext uri="{FF2B5EF4-FFF2-40B4-BE49-F238E27FC236}">
                <a16:creationId xmlns="" xmlns:a16="http://schemas.microsoft.com/office/drawing/2014/main" id="{C00B7A10-453A-AA44-9AE9-9F87A34CCD67}"/>
              </a:ext>
            </a:extLst>
          </p:cNvPr>
          <p:cNvSpPr>
            <a:spLocks noGrp="1"/>
          </p:cNvSpPr>
          <p:nvPr>
            <p:ph type="ftr" sz="quarter" idx="11"/>
          </p:nvPr>
        </p:nvSpPr>
        <p:spPr>
          <a:xfrm>
            <a:off x="355612" y="6558277"/>
            <a:ext cx="4860000" cy="252000"/>
          </a:xfrm>
        </p:spPr>
        <p:txBody>
          <a:bodyPr/>
          <a:lstStyle/>
          <a:p>
            <a:r>
              <a:rPr lang="en-US" dirty="0"/>
              <a:t>Leadership and Management for Safety</a:t>
            </a:r>
          </a:p>
        </p:txBody>
      </p:sp>
    </p:spTree>
    <p:extLst>
      <p:ext uri="{BB962C8B-B14F-4D97-AF65-F5344CB8AC3E}">
        <p14:creationId xmlns:p14="http://schemas.microsoft.com/office/powerpoint/2010/main" val="28057601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0" descr="GS_G_3_1_Cover"/>
          <p:cNvPicPr>
            <a:picLocks noChangeAspect="1" noChangeArrowheads="1"/>
          </p:cNvPicPr>
          <p:nvPr/>
        </p:nvPicPr>
        <p:blipFill>
          <a:blip r:embed="rId3" cstate="print"/>
          <a:srcRect/>
          <a:stretch>
            <a:fillRect/>
          </a:stretch>
        </p:blipFill>
        <p:spPr>
          <a:xfrm>
            <a:off x="380701" y="4424267"/>
            <a:ext cx="1653739" cy="2084599"/>
          </a:xfrm>
          <a:prstGeom prst="rect">
            <a:avLst/>
          </a:prstGeom>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pic>
        <p:nvPicPr>
          <p:cNvPr id="15365" name="Picture 26" descr="safety_characteristics_sep_0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860452"/>
            <a:ext cx="6038193" cy="3563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Oval 6"/>
          <p:cNvSpPr/>
          <p:nvPr/>
        </p:nvSpPr>
        <p:spPr>
          <a:xfrm>
            <a:off x="200025" y="1899938"/>
            <a:ext cx="1676400" cy="95394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itle 5"/>
          <p:cNvSpPr txBox="1">
            <a:spLocks/>
          </p:cNvSpPr>
          <p:nvPr/>
        </p:nvSpPr>
        <p:spPr>
          <a:xfrm>
            <a:off x="0" y="0"/>
            <a:ext cx="9906000" cy="90000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kern="1200">
                <a:solidFill>
                  <a:schemeClr val="tx1"/>
                </a:solidFill>
                <a:latin typeface="Calibri" panose="020F0502020204030204" pitchFamily="34" charset="0"/>
                <a:ea typeface="+mj-ea"/>
                <a:cs typeface="+mj-cs"/>
              </a:defRPr>
            </a:lvl1pPr>
          </a:lstStyle>
          <a:p>
            <a:r>
              <a:rPr lang="en-US" sz="2800" dirty="0" smtClean="0">
                <a:latin typeface="+mn-lt"/>
              </a:rPr>
              <a:t>Safety </a:t>
            </a:r>
            <a:r>
              <a:rPr lang="en-US" sz="2800" dirty="0">
                <a:latin typeface="+mn-lt"/>
              </a:rPr>
              <a:t>Culture characteristics and attributes</a:t>
            </a:r>
            <a:endParaRPr lang="en-GB" sz="2800" dirty="0">
              <a:latin typeface="+mn-lt"/>
            </a:endParaRPr>
          </a:p>
        </p:txBody>
      </p:sp>
      <p:sp>
        <p:nvSpPr>
          <p:cNvPr id="14" name="Slide Number Placeholder 5"/>
          <p:cNvSpPr>
            <a:spLocks noGrp="1"/>
          </p:cNvSpPr>
          <p:nvPr>
            <p:ph type="sldNum" sz="quarter" idx="12"/>
          </p:nvPr>
        </p:nvSpPr>
        <p:spPr>
          <a:xfrm>
            <a:off x="9180000" y="6480000"/>
            <a:ext cx="540000" cy="252000"/>
          </a:xfrm>
        </p:spPr>
        <p:txBody>
          <a:bodyPr/>
          <a:lstStyle/>
          <a:p>
            <a:fld id="{23A0628E-C12F-4F8C-9895-BCD5E30100D3}" type="slidenum">
              <a:rPr lang="en-US" smtClean="0"/>
              <a:pPr/>
              <a:t>12</a:t>
            </a:fld>
            <a:endParaRPr lang="en-US" dirty="0"/>
          </a:p>
        </p:txBody>
      </p:sp>
      <p:sp>
        <p:nvSpPr>
          <p:cNvPr id="15" name="Date Placeholder 13"/>
          <p:cNvSpPr txBox="1">
            <a:spLocks/>
          </p:cNvSpPr>
          <p:nvPr/>
        </p:nvSpPr>
        <p:spPr bwMode="white">
          <a:xfrm>
            <a:off x="6812400" y="6508866"/>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ct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smtClean="0"/>
              <a:t>07-18 May - 18-29 June  2018</a:t>
            </a:r>
          </a:p>
        </p:txBody>
      </p:sp>
      <p:sp>
        <p:nvSpPr>
          <p:cNvPr id="16" name="Footer Placeholder 4">
            <a:extLst>
              <a:ext uri="{FF2B5EF4-FFF2-40B4-BE49-F238E27FC236}">
                <a16:creationId xmlns="" xmlns:a16="http://schemas.microsoft.com/office/drawing/2014/main" id="{C00B7A10-453A-AA44-9AE9-9F87A34CCD67}"/>
              </a:ext>
            </a:extLst>
          </p:cNvPr>
          <p:cNvSpPr>
            <a:spLocks noGrp="1"/>
          </p:cNvSpPr>
          <p:nvPr>
            <p:ph type="ftr" sz="quarter" idx="11"/>
          </p:nvPr>
        </p:nvSpPr>
        <p:spPr>
          <a:xfrm>
            <a:off x="355612" y="6558277"/>
            <a:ext cx="4860000" cy="252000"/>
          </a:xfrm>
        </p:spPr>
        <p:txBody>
          <a:bodyPr/>
          <a:lstStyle/>
          <a:p>
            <a:r>
              <a:rPr lang="en-US" dirty="0"/>
              <a:t>Leadership and Management for Safety</a:t>
            </a:r>
          </a:p>
        </p:txBody>
      </p:sp>
      <p:sp>
        <p:nvSpPr>
          <p:cNvPr id="17" name="Rectangle 3"/>
          <p:cNvSpPr txBox="1">
            <a:spLocks noChangeArrowheads="1"/>
          </p:cNvSpPr>
          <p:nvPr/>
        </p:nvSpPr>
        <p:spPr>
          <a:xfrm>
            <a:off x="5849006" y="787068"/>
            <a:ext cx="3941379" cy="5721798"/>
          </a:xfrm>
          <a:prstGeom prst="rect">
            <a:avLst/>
          </a:prstGeom>
        </p:spPr>
        <p:txBody>
          <a:bodyPr vert="horz" lIns="72000" tIns="36000" rIns="0" bIns="0" rtlCol="0">
            <a:noAutofit/>
          </a:bodyPr>
          <a:lstStyle>
            <a:lvl1pPr marL="360000" indent="-360000" algn="l" defTabSz="900000" rtl="0" eaLnBrk="1" latinLnBrk="0" hangingPunct="1">
              <a:spcBef>
                <a:spcPts val="600"/>
              </a:spcBef>
              <a:buFont typeface="Arial" panose="020B0604020202020204" pitchFamily="34" charset="0"/>
              <a:buChar char="•"/>
              <a:defRPr sz="3200" kern="1200">
                <a:solidFill>
                  <a:srgbClr val="000000"/>
                </a:solidFill>
                <a:latin typeface="Calibri" panose="020F0502020204030204" pitchFamily="34" charset="0"/>
                <a:ea typeface="+mn-ea"/>
                <a:cs typeface="+mn-cs"/>
              </a:defRPr>
            </a:lvl1pPr>
            <a:lvl2pPr marL="720000" indent="-288000" algn="l" defTabSz="914400" rtl="0" eaLnBrk="1" latinLnBrk="0" hangingPunct="1">
              <a:spcBef>
                <a:spcPts val="600"/>
              </a:spcBef>
              <a:buFont typeface="Arial" panose="020B0604020202020204" pitchFamily="34" charset="0"/>
              <a:buChar char="–"/>
              <a:defRPr sz="2800" kern="1200">
                <a:solidFill>
                  <a:srgbClr val="000000"/>
                </a:solidFill>
                <a:latin typeface="Calibri" panose="020F0502020204030204" pitchFamily="34" charset="0"/>
                <a:ea typeface="+mn-ea"/>
                <a:cs typeface="+mn-cs"/>
              </a:defRPr>
            </a:lvl2pPr>
            <a:lvl3pPr marL="1080000" indent="-216000" algn="l" defTabSz="914400" rtl="0" eaLnBrk="1" latinLnBrk="0" hangingPunct="1">
              <a:spcBef>
                <a:spcPts val="600"/>
              </a:spcBef>
              <a:buFont typeface="Arial" panose="020B0604020202020204" pitchFamily="34" charset="0"/>
              <a:buChar char="•"/>
              <a:defRPr sz="2400" kern="1200">
                <a:solidFill>
                  <a:srgbClr val="000000"/>
                </a:solidFill>
                <a:latin typeface="Calibri" panose="020F0502020204030204" pitchFamily="34" charset="0"/>
                <a:ea typeface="+mn-ea"/>
                <a:cs typeface="+mn-cs"/>
              </a:defRPr>
            </a:lvl3pPr>
            <a:lvl4pPr marL="1584000" indent="-216000" algn="l" defTabSz="914400" rtl="0" eaLnBrk="1" latinLnBrk="0" hangingPunct="1">
              <a:spcBef>
                <a:spcPts val="600"/>
              </a:spcBef>
              <a:buFont typeface="Arial" panose="020B0604020202020204" pitchFamily="34" charset="0"/>
              <a:buChar char="–"/>
              <a:defRPr sz="2400" kern="1200">
                <a:solidFill>
                  <a:srgbClr val="000000"/>
                </a:solidFill>
                <a:latin typeface="Calibri" panose="020F0502020204030204" pitchFamily="34" charset="0"/>
                <a:ea typeface="+mn-ea"/>
                <a:cs typeface="+mn-cs"/>
              </a:defRPr>
            </a:lvl4pPr>
            <a:lvl5pPr marL="1980000" indent="-216000" algn="l" defTabSz="914400" rtl="0" eaLnBrk="1" latinLnBrk="0" hangingPunct="1">
              <a:spcBef>
                <a:spcPts val="600"/>
              </a:spcBef>
              <a:buFont typeface="Arial" panose="020B0604020202020204" pitchFamily="34" charset="0"/>
              <a:buChar char="»"/>
              <a:defRPr sz="2400" kern="1200">
                <a:solidFill>
                  <a:srgbClr val="000000"/>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4163" indent="-284163">
              <a:spcBef>
                <a:spcPts val="0"/>
              </a:spcBef>
              <a:buFont typeface="+mj-lt"/>
              <a:buAutoNum type="arabicPeriod"/>
              <a:defRPr/>
            </a:pPr>
            <a:r>
              <a:rPr lang="en-GB" sz="1600" dirty="0" smtClean="0">
                <a:latin typeface="+mn-lt"/>
                <a:ea typeface="MS PGothic" pitchFamily="34" charset="-128"/>
              </a:rPr>
              <a:t>Commitment to safety by senior management </a:t>
            </a:r>
          </a:p>
          <a:p>
            <a:pPr marL="284163" indent="-284163">
              <a:spcBef>
                <a:spcPts val="0"/>
              </a:spcBef>
              <a:buFont typeface="+mj-lt"/>
              <a:buAutoNum type="arabicPeriod"/>
              <a:defRPr/>
            </a:pPr>
            <a:r>
              <a:rPr lang="en-GB" sz="1600" dirty="0" smtClean="0">
                <a:latin typeface="+mn-lt"/>
                <a:ea typeface="MS PGothic" pitchFamily="34" charset="-128"/>
              </a:rPr>
              <a:t>Commitment to safety is evident at all management levels</a:t>
            </a:r>
          </a:p>
          <a:p>
            <a:pPr marL="284163" indent="-284163">
              <a:spcBef>
                <a:spcPts val="0"/>
              </a:spcBef>
              <a:buFont typeface="+mj-lt"/>
              <a:buAutoNum type="arabicPeriod"/>
              <a:defRPr/>
            </a:pPr>
            <a:r>
              <a:rPr lang="en-GB" sz="1600" dirty="0" smtClean="0">
                <a:latin typeface="+mn-lt"/>
                <a:ea typeface="MS PGothic" pitchFamily="34" charset="-128"/>
              </a:rPr>
              <a:t>Visible leadership showing involvement of management in safety related activities</a:t>
            </a:r>
          </a:p>
          <a:p>
            <a:pPr marL="284163" indent="-284163">
              <a:spcBef>
                <a:spcPts val="0"/>
              </a:spcBef>
              <a:buFont typeface="+mj-lt"/>
              <a:buAutoNum type="arabicPeriod"/>
              <a:defRPr/>
            </a:pPr>
            <a:r>
              <a:rPr lang="en-GB" sz="1600" dirty="0" smtClean="0">
                <a:latin typeface="+mn-lt"/>
                <a:ea typeface="MS PGothic" pitchFamily="34" charset="-128"/>
              </a:rPr>
              <a:t>Leadership skills are systematically developed</a:t>
            </a:r>
          </a:p>
          <a:p>
            <a:pPr marL="284163" indent="-284163">
              <a:spcBef>
                <a:spcPts val="0"/>
              </a:spcBef>
              <a:buFont typeface="+mj-lt"/>
              <a:buAutoNum type="arabicPeriod"/>
              <a:defRPr/>
            </a:pPr>
            <a:r>
              <a:rPr lang="en-GB" sz="1600" dirty="0" smtClean="0">
                <a:latin typeface="+mn-lt"/>
                <a:ea typeface="MS PGothic" pitchFamily="34" charset="-128"/>
              </a:rPr>
              <a:t>Management assures that there is sufficient and competent staff</a:t>
            </a:r>
          </a:p>
          <a:p>
            <a:pPr marL="284163" indent="-284163">
              <a:spcBef>
                <a:spcPts val="0"/>
              </a:spcBef>
              <a:buFont typeface="+mj-lt"/>
              <a:buAutoNum type="arabicPeriod"/>
              <a:defRPr/>
            </a:pPr>
            <a:r>
              <a:rPr lang="en-US" altLang="ja-JP" sz="1600" dirty="0" smtClean="0">
                <a:latin typeface="+mn-lt"/>
                <a:ea typeface="MS PGothic" pitchFamily="34" charset="-128"/>
              </a:rPr>
              <a:t>Management seeks the active involvement of staff in improving safety</a:t>
            </a:r>
          </a:p>
          <a:p>
            <a:pPr marL="284163" indent="-284163">
              <a:spcBef>
                <a:spcPts val="0"/>
              </a:spcBef>
              <a:buFont typeface="+mj-lt"/>
              <a:buAutoNum type="arabicPeriod"/>
              <a:defRPr/>
            </a:pPr>
            <a:r>
              <a:rPr lang="en-US" altLang="ja-JP" sz="1600" dirty="0" smtClean="0">
                <a:latin typeface="+mn-lt"/>
                <a:ea typeface="MS PGothic" pitchFamily="34" charset="-128"/>
              </a:rPr>
              <a:t>Safety implications are considered in the change management process</a:t>
            </a:r>
          </a:p>
          <a:p>
            <a:pPr marL="284163" indent="-284163">
              <a:spcBef>
                <a:spcPts val="0"/>
              </a:spcBef>
              <a:buFont typeface="+mj-lt"/>
              <a:buAutoNum type="arabicPeriod"/>
              <a:defRPr/>
            </a:pPr>
            <a:r>
              <a:rPr lang="en-US" altLang="ja-JP" sz="1600" dirty="0" smtClean="0">
                <a:latin typeface="+mn-lt"/>
                <a:ea typeface="MS PGothic" pitchFamily="34" charset="-128"/>
              </a:rPr>
              <a:t>Management shows a continuous effort to strive for openness and good communications throughout the organization</a:t>
            </a:r>
          </a:p>
          <a:p>
            <a:pPr marL="284163" indent="-284163">
              <a:spcBef>
                <a:spcPts val="0"/>
              </a:spcBef>
              <a:buFont typeface="+mj-lt"/>
              <a:buAutoNum type="arabicPeriod"/>
              <a:defRPr/>
            </a:pPr>
            <a:r>
              <a:rPr lang="en-US" altLang="ja-JP" sz="1600" dirty="0" smtClean="0">
                <a:latin typeface="+mn-lt"/>
                <a:ea typeface="MS PGothic" pitchFamily="34" charset="-128"/>
              </a:rPr>
              <a:t>Management has the ability to resolve conflicts as necessary</a:t>
            </a:r>
          </a:p>
          <a:p>
            <a:pPr marL="284163" indent="-284163">
              <a:spcBef>
                <a:spcPts val="0"/>
              </a:spcBef>
              <a:buFont typeface="+mj-lt"/>
              <a:buAutoNum type="arabicPeriod"/>
              <a:defRPr/>
            </a:pPr>
            <a:r>
              <a:rPr lang="en-US" altLang="ja-JP" sz="1600" dirty="0" smtClean="0">
                <a:latin typeface="+mn-lt"/>
                <a:ea typeface="MS PGothic" pitchFamily="34" charset="-128"/>
              </a:rPr>
              <a:t>Relationships between management and staff are built on trust</a:t>
            </a:r>
          </a:p>
        </p:txBody>
      </p:sp>
      <p:sp>
        <p:nvSpPr>
          <p:cNvPr id="5" name="Rectangle 4"/>
          <p:cNvSpPr/>
          <p:nvPr/>
        </p:nvSpPr>
        <p:spPr>
          <a:xfrm>
            <a:off x="2475186" y="5312146"/>
            <a:ext cx="3136944" cy="707886"/>
          </a:xfrm>
          <a:prstGeom prst="rect">
            <a:avLst/>
          </a:prstGeom>
        </p:spPr>
        <p:txBody>
          <a:bodyPr wrap="square">
            <a:spAutoFit/>
          </a:bodyPr>
          <a:lstStyle/>
          <a:p>
            <a:r>
              <a:rPr lang="en-GB" sz="2000" b="1" dirty="0">
                <a:solidFill>
                  <a:srgbClr val="000000"/>
                </a:solidFill>
              </a:rPr>
              <a:t>General Safety Guide GS-G-3.1</a:t>
            </a:r>
          </a:p>
        </p:txBody>
      </p:sp>
    </p:spTree>
    <p:extLst>
      <p:ext uri="{BB962C8B-B14F-4D97-AF65-F5344CB8AC3E}">
        <p14:creationId xmlns:p14="http://schemas.microsoft.com/office/powerpoint/2010/main" val="2191173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50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par>
                          <p:cTn id="8" fill="hold">
                            <p:stCondLst>
                              <p:cond delay="1000"/>
                            </p:stCondLst>
                            <p:childTnLst>
                              <p:par>
                                <p:cTn id="9" presetID="26" presetClass="emph" presetSubtype="0" fill="hold" grpId="1" nodeType="afterEffect">
                                  <p:stCondLst>
                                    <p:cond delay="0"/>
                                  </p:stCondLst>
                                  <p:childTnLst>
                                    <p:animEffect transition="out" filter="fade">
                                      <p:cBhvr>
                                        <p:cTn id="10" dur="500" tmFilter="0, 0; .2, .5; .8, .5; 1, 0"/>
                                        <p:tgtEl>
                                          <p:spTgt spid="7"/>
                                        </p:tgtEl>
                                      </p:cBhvr>
                                    </p:animEffect>
                                    <p:animScale>
                                      <p:cBhvr>
                                        <p:cTn id="11" dur="250" autoRev="1" fill="hold"/>
                                        <p:tgtEl>
                                          <p:spTgt spid="7"/>
                                        </p:tgtEl>
                                      </p:cBhvr>
                                      <p:by x="105000" y="105000"/>
                                    </p:animScale>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7">
                                            <p:txEl>
                                              <p:pRg st="1" end="1"/>
                                            </p:txEl>
                                          </p:spTgt>
                                        </p:tgtEl>
                                        <p:attrNameLst>
                                          <p:attrName>style.visibility</p:attrName>
                                        </p:attrNameLst>
                                      </p:cBhvr>
                                      <p:to>
                                        <p:strVal val="visible"/>
                                      </p:to>
                                    </p:set>
                                    <p:animEffect transition="in" filter="fade">
                                      <p:cBhvr>
                                        <p:cTn id="16" dur="500"/>
                                        <p:tgtEl>
                                          <p:spTgt spid="17">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7">
                                            <p:txEl>
                                              <p:pRg st="2" end="2"/>
                                            </p:txEl>
                                          </p:spTgt>
                                        </p:tgtEl>
                                        <p:attrNameLst>
                                          <p:attrName>style.visibility</p:attrName>
                                        </p:attrNameLst>
                                      </p:cBhvr>
                                      <p:to>
                                        <p:strVal val="visible"/>
                                      </p:to>
                                    </p:set>
                                    <p:animEffect transition="in" filter="fade">
                                      <p:cBhvr>
                                        <p:cTn id="21" dur="500"/>
                                        <p:tgtEl>
                                          <p:spTgt spid="17">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7">
                                            <p:txEl>
                                              <p:pRg st="3" end="3"/>
                                            </p:txEl>
                                          </p:spTgt>
                                        </p:tgtEl>
                                        <p:attrNameLst>
                                          <p:attrName>style.visibility</p:attrName>
                                        </p:attrNameLst>
                                      </p:cBhvr>
                                      <p:to>
                                        <p:strVal val="visible"/>
                                      </p:to>
                                    </p:set>
                                    <p:animEffect transition="in" filter="fade">
                                      <p:cBhvr>
                                        <p:cTn id="26" dur="500"/>
                                        <p:tgtEl>
                                          <p:spTgt spid="17">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7">
                                            <p:txEl>
                                              <p:pRg st="4" end="4"/>
                                            </p:txEl>
                                          </p:spTgt>
                                        </p:tgtEl>
                                        <p:attrNameLst>
                                          <p:attrName>style.visibility</p:attrName>
                                        </p:attrNameLst>
                                      </p:cBhvr>
                                      <p:to>
                                        <p:strVal val="visible"/>
                                      </p:to>
                                    </p:set>
                                    <p:animEffect transition="in" filter="fade">
                                      <p:cBhvr>
                                        <p:cTn id="31" dur="500"/>
                                        <p:tgtEl>
                                          <p:spTgt spid="17">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7">
                                            <p:txEl>
                                              <p:pRg st="5" end="5"/>
                                            </p:txEl>
                                          </p:spTgt>
                                        </p:tgtEl>
                                        <p:attrNameLst>
                                          <p:attrName>style.visibility</p:attrName>
                                        </p:attrNameLst>
                                      </p:cBhvr>
                                      <p:to>
                                        <p:strVal val="visible"/>
                                      </p:to>
                                    </p:set>
                                    <p:animEffect transition="in" filter="fade">
                                      <p:cBhvr>
                                        <p:cTn id="36" dur="500"/>
                                        <p:tgtEl>
                                          <p:spTgt spid="17">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17">
                                            <p:txEl>
                                              <p:pRg st="6" end="6"/>
                                            </p:txEl>
                                          </p:spTgt>
                                        </p:tgtEl>
                                        <p:attrNameLst>
                                          <p:attrName>style.visibility</p:attrName>
                                        </p:attrNameLst>
                                      </p:cBhvr>
                                      <p:to>
                                        <p:strVal val="visible"/>
                                      </p:to>
                                    </p:set>
                                    <p:animEffect transition="in" filter="fade">
                                      <p:cBhvr>
                                        <p:cTn id="41" dur="500"/>
                                        <p:tgtEl>
                                          <p:spTgt spid="17">
                                            <p:txEl>
                                              <p:pRg st="6" end="6"/>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17">
                                            <p:txEl>
                                              <p:pRg st="7" end="7"/>
                                            </p:txEl>
                                          </p:spTgt>
                                        </p:tgtEl>
                                        <p:attrNameLst>
                                          <p:attrName>style.visibility</p:attrName>
                                        </p:attrNameLst>
                                      </p:cBhvr>
                                      <p:to>
                                        <p:strVal val="visible"/>
                                      </p:to>
                                    </p:set>
                                    <p:animEffect transition="in" filter="fade">
                                      <p:cBhvr>
                                        <p:cTn id="46" dur="500"/>
                                        <p:tgtEl>
                                          <p:spTgt spid="17">
                                            <p:txEl>
                                              <p:pRg st="7" end="7"/>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17">
                                            <p:txEl>
                                              <p:pRg st="8" end="8"/>
                                            </p:txEl>
                                          </p:spTgt>
                                        </p:tgtEl>
                                        <p:attrNameLst>
                                          <p:attrName>style.visibility</p:attrName>
                                        </p:attrNameLst>
                                      </p:cBhvr>
                                      <p:to>
                                        <p:strVal val="visible"/>
                                      </p:to>
                                    </p:set>
                                    <p:animEffect transition="in" filter="fade">
                                      <p:cBhvr>
                                        <p:cTn id="51" dur="500"/>
                                        <p:tgtEl>
                                          <p:spTgt spid="17">
                                            <p:txEl>
                                              <p:pRg st="8" end="8"/>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17">
                                            <p:txEl>
                                              <p:pRg st="9" end="9"/>
                                            </p:txEl>
                                          </p:spTgt>
                                        </p:tgtEl>
                                        <p:attrNameLst>
                                          <p:attrName>style.visibility</p:attrName>
                                        </p:attrNameLst>
                                      </p:cBhvr>
                                      <p:to>
                                        <p:strVal val="visible"/>
                                      </p:to>
                                    </p:set>
                                    <p:animEffect transition="in" filter="fade">
                                      <p:cBhvr>
                                        <p:cTn id="56" dur="500"/>
                                        <p:tgtEl>
                                          <p:spTgt spid="17">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Slide Number Placeholder 5"/>
          <p:cNvSpPr txBox="1">
            <a:spLocks/>
          </p:cNvSpPr>
          <p:nvPr/>
        </p:nvSpPr>
        <p:spPr bwMode="white">
          <a:xfrm>
            <a:off x="9180000" y="6480000"/>
            <a:ext cx="54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3A0628E-C12F-4F8C-9895-BCD5E30100D3}" type="slidenum">
              <a:rPr lang="en-US" smtClean="0"/>
              <a:pPr/>
              <a:t>13</a:t>
            </a:fld>
            <a:endParaRPr lang="en-US" dirty="0"/>
          </a:p>
        </p:txBody>
      </p:sp>
      <p:sp>
        <p:nvSpPr>
          <p:cNvPr id="44" name="Date Placeholder 13"/>
          <p:cNvSpPr txBox="1">
            <a:spLocks/>
          </p:cNvSpPr>
          <p:nvPr/>
        </p:nvSpPr>
        <p:spPr bwMode="white">
          <a:xfrm>
            <a:off x="6812400" y="6508866"/>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ct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smtClean="0"/>
              <a:t>07-18 May - 18-29 June  2018</a:t>
            </a:r>
          </a:p>
        </p:txBody>
      </p:sp>
      <p:sp>
        <p:nvSpPr>
          <p:cNvPr id="45" name="Footer Placeholder 4">
            <a:extLst>
              <a:ext uri="{FF2B5EF4-FFF2-40B4-BE49-F238E27FC236}">
                <a16:creationId xmlns="" xmlns:a16="http://schemas.microsoft.com/office/drawing/2014/main" id="{C00B7A10-453A-AA44-9AE9-9F87A34CCD67}"/>
              </a:ext>
            </a:extLst>
          </p:cNvPr>
          <p:cNvSpPr>
            <a:spLocks noGrp="1"/>
          </p:cNvSpPr>
          <p:nvPr>
            <p:ph type="ftr" sz="quarter" idx="11"/>
          </p:nvPr>
        </p:nvSpPr>
        <p:spPr>
          <a:xfrm>
            <a:off x="355612" y="6558277"/>
            <a:ext cx="4860000" cy="252000"/>
          </a:xfrm>
        </p:spPr>
        <p:txBody>
          <a:bodyPr/>
          <a:lstStyle/>
          <a:p>
            <a:r>
              <a:rPr lang="en-US" dirty="0"/>
              <a:t>Leadership and Management for Safety</a:t>
            </a:r>
          </a:p>
        </p:txBody>
      </p:sp>
      <p:sp>
        <p:nvSpPr>
          <p:cNvPr id="35" name="Rechteck 34"/>
          <p:cNvSpPr/>
          <p:nvPr/>
        </p:nvSpPr>
        <p:spPr>
          <a:xfrm>
            <a:off x="116463" y="5947625"/>
            <a:ext cx="1991143" cy="792088"/>
          </a:xfrm>
          <a:prstGeom prst="rect">
            <a:avLst/>
          </a:prstGeom>
          <a:solidFill>
            <a:srgbClr val="EAEA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 name="Content Placeholder 1"/>
          <p:cNvSpPr>
            <a:spLocks noGrp="1"/>
          </p:cNvSpPr>
          <p:nvPr>
            <p:ph idx="1"/>
          </p:nvPr>
        </p:nvSpPr>
        <p:spPr>
          <a:xfrm>
            <a:off x="180000" y="780767"/>
            <a:ext cx="9540000" cy="5562901"/>
          </a:xfrm>
        </p:spPr>
        <p:txBody>
          <a:bodyPr>
            <a:normAutofit/>
          </a:bodyPr>
          <a:lstStyle/>
          <a:p>
            <a:pPr marL="0" lvl="1" indent="0">
              <a:buNone/>
            </a:pPr>
            <a:r>
              <a:rPr lang="en-GB" sz="2400" b="1" dirty="0" smtClean="0">
                <a:latin typeface="+mn-lt"/>
              </a:rPr>
              <a:t>SSG-16 Actions 72-84 </a:t>
            </a:r>
            <a:r>
              <a:rPr lang="en-GB" sz="2400" dirty="0" smtClean="0">
                <a:latin typeface="+mn-lt"/>
              </a:rPr>
              <a:t>provide </a:t>
            </a:r>
            <a:r>
              <a:rPr lang="en-GB" sz="2400" b="1" dirty="0" smtClean="0">
                <a:latin typeface="+mn-lt"/>
              </a:rPr>
              <a:t>recommendations</a:t>
            </a:r>
            <a:r>
              <a:rPr lang="en-GB" sz="2400" dirty="0" smtClean="0">
                <a:latin typeface="+mn-lt"/>
              </a:rPr>
              <a:t> for building of leadership and management for safety and of a safety culture amongst the involved organisations in nuclear power programme</a:t>
            </a:r>
          </a:p>
        </p:txBody>
      </p:sp>
      <p:sp>
        <p:nvSpPr>
          <p:cNvPr id="7" name="Slide Number Placeholder 6"/>
          <p:cNvSpPr>
            <a:spLocks noGrp="1"/>
          </p:cNvSpPr>
          <p:nvPr>
            <p:ph type="sldNum" sz="quarter" idx="12"/>
          </p:nvPr>
        </p:nvSpPr>
        <p:spPr/>
        <p:txBody>
          <a:bodyPr/>
          <a:lstStyle/>
          <a:p>
            <a:fld id="{23A0628E-C12F-4F8C-9895-BCD5E30100D3}" type="slidenum">
              <a:rPr lang="en-US" smtClean="0"/>
              <a:pPr/>
              <a:t>13</a:t>
            </a:fld>
            <a:endParaRPr lang="en-US" dirty="0"/>
          </a:p>
        </p:txBody>
      </p:sp>
      <p:sp>
        <p:nvSpPr>
          <p:cNvPr id="14342" name="AutoShape 10"/>
          <p:cNvSpPr>
            <a:spLocks noChangeArrowheads="1"/>
          </p:cNvSpPr>
          <p:nvPr/>
        </p:nvSpPr>
        <p:spPr bwMode="auto">
          <a:xfrm>
            <a:off x="775627" y="2965228"/>
            <a:ext cx="1014677" cy="287338"/>
          </a:xfrm>
          <a:prstGeom prst="roundRect">
            <a:avLst>
              <a:gd name="adj" fmla="val 0"/>
            </a:avLst>
          </a:prstGeom>
          <a:noFill/>
          <a:ln>
            <a:noFill/>
          </a:ln>
          <a:effectLst/>
          <a:extLst>
            <a:ext uri="{909E8E84-426E-40DD-AFC4-6F175D3DCCD1}">
              <a14:hiddenFill xmlns:a14="http://schemas.microsoft.com/office/drawing/2010/main">
                <a:solidFill>
                  <a:srgbClr val="3F7FFF"/>
                </a:solidFill>
              </a14:hiddenFill>
            </a:ext>
            <a:ext uri="{91240B29-F687-4F45-9708-019B960494DF}">
              <a14:hiddenLine xmlns:a14="http://schemas.microsoft.com/office/drawing/2010/main" w="19050">
                <a:solidFill>
                  <a:schemeClr val="bg1"/>
                </a:solidFill>
                <a:round/>
                <a:headEnd/>
                <a:tailEnd type="none" w="lg" len="lg"/>
              </a14:hiddenLine>
            </a:ex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lIns="0" tIns="0" rIns="0" bIns="0" anchor="ctr"/>
          <a:lstStyle/>
          <a:p>
            <a:pPr algn="ctr"/>
            <a:r>
              <a:rPr lang="en-GB" sz="1600" b="1" dirty="0">
                <a:solidFill>
                  <a:srgbClr val="3F7FFF"/>
                </a:solidFill>
                <a:latin typeface="Garamond" pitchFamily="18" charset="0"/>
              </a:rPr>
              <a:t>Phase 1</a:t>
            </a:r>
            <a:endParaRPr lang="en-GB" sz="1600" b="1" i="1" dirty="0">
              <a:solidFill>
                <a:srgbClr val="3F7FFF"/>
              </a:solidFill>
              <a:latin typeface="Garamond" pitchFamily="18" charset="0"/>
            </a:endParaRPr>
          </a:p>
        </p:txBody>
      </p:sp>
      <p:sp>
        <p:nvSpPr>
          <p:cNvPr id="14343" name="AutoShape 11"/>
          <p:cNvSpPr>
            <a:spLocks noChangeArrowheads="1"/>
          </p:cNvSpPr>
          <p:nvPr/>
        </p:nvSpPr>
        <p:spPr bwMode="auto">
          <a:xfrm>
            <a:off x="2896130" y="2981103"/>
            <a:ext cx="1014677" cy="287338"/>
          </a:xfrm>
          <a:prstGeom prst="roundRect">
            <a:avLst>
              <a:gd name="adj" fmla="val 0"/>
            </a:avLst>
          </a:prstGeom>
          <a:noFill/>
          <a:ln>
            <a:noFill/>
          </a:ln>
          <a:effectLst/>
          <a:extLst>
            <a:ext uri="{909E8E84-426E-40DD-AFC4-6F175D3DCCD1}">
              <a14:hiddenFill xmlns:a14="http://schemas.microsoft.com/office/drawing/2010/main">
                <a:solidFill>
                  <a:srgbClr val="3F7FFF"/>
                </a:solidFill>
              </a14:hiddenFill>
            </a:ext>
            <a:ext uri="{91240B29-F687-4F45-9708-019B960494DF}">
              <a14:hiddenLine xmlns:a14="http://schemas.microsoft.com/office/drawing/2010/main" w="19050">
                <a:solidFill>
                  <a:schemeClr val="bg1"/>
                </a:solidFill>
                <a:round/>
                <a:headEnd/>
                <a:tailEnd type="none" w="lg" len="lg"/>
              </a14:hiddenLine>
            </a:ex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lIns="0" tIns="0" rIns="0" bIns="0" anchor="ctr"/>
          <a:lstStyle/>
          <a:p>
            <a:pPr algn="ctr"/>
            <a:r>
              <a:rPr lang="en-GB" sz="1600" b="1">
                <a:solidFill>
                  <a:srgbClr val="3F7FFF"/>
                </a:solidFill>
                <a:latin typeface="Garamond" pitchFamily="18" charset="0"/>
              </a:rPr>
              <a:t>Phase 2</a:t>
            </a:r>
            <a:endParaRPr lang="en-GB" sz="1600" b="1" i="1">
              <a:solidFill>
                <a:srgbClr val="3F7FFF"/>
              </a:solidFill>
              <a:latin typeface="Garamond" pitchFamily="18" charset="0"/>
            </a:endParaRPr>
          </a:p>
        </p:txBody>
      </p:sp>
      <p:sp>
        <p:nvSpPr>
          <p:cNvPr id="14344" name="AutoShape 12"/>
          <p:cNvSpPr>
            <a:spLocks noChangeArrowheads="1"/>
          </p:cNvSpPr>
          <p:nvPr/>
        </p:nvSpPr>
        <p:spPr bwMode="auto">
          <a:xfrm>
            <a:off x="6765661" y="2981103"/>
            <a:ext cx="1014677" cy="287338"/>
          </a:xfrm>
          <a:prstGeom prst="roundRect">
            <a:avLst>
              <a:gd name="adj" fmla="val 0"/>
            </a:avLst>
          </a:prstGeom>
          <a:noFill/>
          <a:ln>
            <a:noFill/>
          </a:ln>
          <a:effectLst/>
          <a:extLst>
            <a:ext uri="{909E8E84-426E-40DD-AFC4-6F175D3DCCD1}">
              <a14:hiddenFill xmlns:a14="http://schemas.microsoft.com/office/drawing/2010/main">
                <a:solidFill>
                  <a:srgbClr val="3F7FFF"/>
                </a:solidFill>
              </a14:hiddenFill>
            </a:ext>
            <a:ext uri="{91240B29-F687-4F45-9708-019B960494DF}">
              <a14:hiddenLine xmlns:a14="http://schemas.microsoft.com/office/drawing/2010/main" w="19050">
                <a:solidFill>
                  <a:schemeClr val="bg1"/>
                </a:solidFill>
                <a:round/>
                <a:headEnd/>
                <a:tailEnd type="none" w="lg" len="lg"/>
              </a14:hiddenLine>
            </a:ex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lIns="0" tIns="0" rIns="0" bIns="0" anchor="ctr"/>
          <a:lstStyle/>
          <a:p>
            <a:pPr algn="ctr"/>
            <a:r>
              <a:rPr lang="en-GB" sz="1600" b="1">
                <a:solidFill>
                  <a:srgbClr val="3F7FFF"/>
                </a:solidFill>
                <a:latin typeface="Garamond" pitchFamily="18" charset="0"/>
              </a:rPr>
              <a:t>Phase 3</a:t>
            </a:r>
            <a:endParaRPr lang="en-GB" sz="1600" b="1" i="1">
              <a:solidFill>
                <a:srgbClr val="3F7FFF"/>
              </a:solidFill>
              <a:latin typeface="Garamond" pitchFamily="18" charset="0"/>
            </a:endParaRPr>
          </a:p>
        </p:txBody>
      </p:sp>
      <p:sp>
        <p:nvSpPr>
          <p:cNvPr id="14345" name="Line 20"/>
          <p:cNvSpPr>
            <a:spLocks noChangeShapeType="1"/>
          </p:cNvSpPr>
          <p:nvPr/>
        </p:nvSpPr>
        <p:spPr bwMode="auto">
          <a:xfrm flipH="1">
            <a:off x="4772423" y="2728462"/>
            <a:ext cx="24075" cy="3895484"/>
          </a:xfrm>
          <a:prstGeom prst="line">
            <a:avLst/>
          </a:prstGeom>
          <a:noFill/>
          <a:ln w="25400">
            <a:solidFill>
              <a:srgbClr val="3F7FFF"/>
            </a:solidFill>
            <a:round/>
            <a:headEnd/>
            <a:tailEnd type="oval"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endParaRPr lang="fr-FR"/>
          </a:p>
        </p:txBody>
      </p:sp>
      <p:sp>
        <p:nvSpPr>
          <p:cNvPr id="14346" name="Line 21"/>
          <p:cNvSpPr>
            <a:spLocks noChangeShapeType="1"/>
          </p:cNvSpPr>
          <p:nvPr/>
        </p:nvSpPr>
        <p:spPr bwMode="auto">
          <a:xfrm flipH="1">
            <a:off x="1978621" y="2728462"/>
            <a:ext cx="21497" cy="3895484"/>
          </a:xfrm>
          <a:prstGeom prst="line">
            <a:avLst/>
          </a:prstGeom>
          <a:noFill/>
          <a:ln w="25400">
            <a:solidFill>
              <a:srgbClr val="3F7FFF"/>
            </a:solidFill>
            <a:round/>
            <a:headEnd/>
            <a:tailEnd type="oval"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endParaRPr lang="fr-FR"/>
          </a:p>
        </p:txBody>
      </p:sp>
      <p:sp>
        <p:nvSpPr>
          <p:cNvPr id="14347" name="Line 22"/>
          <p:cNvSpPr>
            <a:spLocks noChangeShapeType="1"/>
          </p:cNvSpPr>
          <p:nvPr/>
        </p:nvSpPr>
        <p:spPr bwMode="auto">
          <a:xfrm>
            <a:off x="9603317" y="2729256"/>
            <a:ext cx="0" cy="4029600"/>
          </a:xfrm>
          <a:prstGeom prst="line">
            <a:avLst/>
          </a:prstGeom>
          <a:noFill/>
          <a:ln w="25400">
            <a:solidFill>
              <a:srgbClr val="3F7FFF"/>
            </a:solidFill>
            <a:round/>
            <a:headEnd/>
            <a:tailEnd type="oval"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endParaRPr lang="fr-FR"/>
          </a:p>
        </p:txBody>
      </p:sp>
      <p:sp>
        <p:nvSpPr>
          <p:cNvPr id="14348" name="AutoShape 23"/>
          <p:cNvSpPr>
            <a:spLocks noChangeArrowheads="1"/>
          </p:cNvSpPr>
          <p:nvPr/>
        </p:nvSpPr>
        <p:spPr bwMode="auto">
          <a:xfrm>
            <a:off x="4172214" y="2476051"/>
            <a:ext cx="1295004" cy="504825"/>
          </a:xfrm>
          <a:prstGeom prst="roundRect">
            <a:avLst>
              <a:gd name="adj" fmla="val 28616"/>
            </a:avLst>
          </a:prstGeom>
          <a:solidFill>
            <a:srgbClr val="FFFFFF"/>
          </a:solidFill>
          <a:ln w="19050">
            <a:solidFill>
              <a:srgbClr val="3F7FFF"/>
            </a:solidFill>
            <a:round/>
            <a:headEnd/>
            <a:tailEnd type="none" w="lg" len="lg"/>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lIns="0" tIns="0" rIns="0" bIns="0" anchor="ctr"/>
          <a:lstStyle/>
          <a:p>
            <a:pPr algn="ctr"/>
            <a:r>
              <a:rPr lang="en-GB" sz="1400" b="1" dirty="0">
                <a:solidFill>
                  <a:srgbClr val="3F7FFF"/>
                </a:solidFill>
                <a:latin typeface="Garamond" pitchFamily="18" charset="0"/>
              </a:rPr>
              <a:t>Ready to invite bids</a:t>
            </a:r>
          </a:p>
        </p:txBody>
      </p:sp>
      <p:sp>
        <p:nvSpPr>
          <p:cNvPr id="14349" name="AutoShape 24"/>
          <p:cNvSpPr>
            <a:spLocks noChangeArrowheads="1"/>
          </p:cNvSpPr>
          <p:nvPr/>
        </p:nvSpPr>
        <p:spPr bwMode="auto">
          <a:xfrm>
            <a:off x="350837" y="2476051"/>
            <a:ext cx="3276204" cy="504825"/>
          </a:xfrm>
          <a:prstGeom prst="roundRect">
            <a:avLst>
              <a:gd name="adj" fmla="val 26102"/>
            </a:avLst>
          </a:prstGeom>
          <a:solidFill>
            <a:srgbClr val="FFFFFF"/>
          </a:solidFill>
          <a:ln w="19050">
            <a:solidFill>
              <a:srgbClr val="3F7FFF"/>
            </a:solidFill>
            <a:round/>
            <a:headEnd/>
            <a:tailEnd type="none" w="lg" len="lg"/>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lIns="0" tIns="0" rIns="0" bIns="0" anchor="ctr"/>
          <a:lstStyle/>
          <a:p>
            <a:pPr algn="ctr"/>
            <a:r>
              <a:rPr lang="en-GB" sz="1400" b="1" dirty="0">
                <a:solidFill>
                  <a:srgbClr val="3F7FFF"/>
                </a:solidFill>
                <a:latin typeface="Garamond" pitchFamily="18" charset="0"/>
              </a:rPr>
              <a:t>Ready to make a knowledgeable commitment to a nuclear programme</a:t>
            </a:r>
          </a:p>
        </p:txBody>
      </p:sp>
      <p:sp>
        <p:nvSpPr>
          <p:cNvPr id="14350" name="Oval 25"/>
          <p:cNvSpPr>
            <a:spLocks noChangeArrowheads="1"/>
          </p:cNvSpPr>
          <p:nvPr/>
        </p:nvSpPr>
        <p:spPr bwMode="auto">
          <a:xfrm>
            <a:off x="4560888" y="6444560"/>
            <a:ext cx="390393" cy="358775"/>
          </a:xfrm>
          <a:prstGeom prst="ellipse">
            <a:avLst/>
          </a:prstGeom>
          <a:solidFill>
            <a:schemeClr val="bg1"/>
          </a:solidFill>
          <a:ln w="19050">
            <a:solidFill>
              <a:srgbClr val="3F7FFF"/>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sz="1400" b="1">
                <a:solidFill>
                  <a:srgbClr val="3F7FFF"/>
                </a:solidFill>
                <a:latin typeface="Garamond" pitchFamily="18" charset="0"/>
              </a:rPr>
              <a:t>M2</a:t>
            </a:r>
          </a:p>
        </p:txBody>
      </p:sp>
      <p:sp>
        <p:nvSpPr>
          <p:cNvPr id="14351" name="Oval 26"/>
          <p:cNvSpPr>
            <a:spLocks noChangeArrowheads="1"/>
          </p:cNvSpPr>
          <p:nvPr/>
        </p:nvSpPr>
        <p:spPr bwMode="auto">
          <a:xfrm>
            <a:off x="1783425" y="6444560"/>
            <a:ext cx="390392" cy="358775"/>
          </a:xfrm>
          <a:prstGeom prst="ellipse">
            <a:avLst/>
          </a:prstGeom>
          <a:solidFill>
            <a:schemeClr val="bg1"/>
          </a:solidFill>
          <a:ln w="19050">
            <a:solidFill>
              <a:srgbClr val="3F7FFF"/>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sz="1400" b="1" dirty="0">
                <a:solidFill>
                  <a:srgbClr val="3F7FFF"/>
                </a:solidFill>
                <a:latin typeface="Garamond" pitchFamily="18" charset="0"/>
              </a:rPr>
              <a:t>M1</a:t>
            </a:r>
          </a:p>
        </p:txBody>
      </p:sp>
      <p:sp>
        <p:nvSpPr>
          <p:cNvPr id="14352" name="AutoShape 27"/>
          <p:cNvSpPr>
            <a:spLocks noChangeArrowheads="1"/>
          </p:cNvSpPr>
          <p:nvPr/>
        </p:nvSpPr>
        <p:spPr bwMode="auto">
          <a:xfrm>
            <a:off x="7450138" y="2476050"/>
            <a:ext cx="2356115" cy="506412"/>
          </a:xfrm>
          <a:prstGeom prst="roundRect">
            <a:avLst>
              <a:gd name="adj" fmla="val 28528"/>
            </a:avLst>
          </a:prstGeom>
          <a:solidFill>
            <a:srgbClr val="FFFFFF"/>
          </a:solidFill>
          <a:ln w="19050">
            <a:solidFill>
              <a:srgbClr val="3F7FFF"/>
            </a:solidFill>
            <a:round/>
            <a:headEnd/>
            <a:tailEnd type="none" w="lg" len="lg"/>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lIns="0" tIns="0" rIns="0" bIns="0" anchor="ctr"/>
          <a:lstStyle/>
          <a:p>
            <a:pPr algn="ctr"/>
            <a:r>
              <a:rPr lang="en-GB" sz="1400" b="1" dirty="0">
                <a:solidFill>
                  <a:srgbClr val="3F7FFF"/>
                </a:solidFill>
                <a:latin typeface="Garamond" pitchFamily="18" charset="0"/>
              </a:rPr>
              <a:t>Ready to commission and operate the first NPP</a:t>
            </a:r>
          </a:p>
        </p:txBody>
      </p:sp>
      <p:sp>
        <p:nvSpPr>
          <p:cNvPr id="14353" name="Oval 28"/>
          <p:cNvSpPr>
            <a:spLocks noChangeArrowheads="1"/>
          </p:cNvSpPr>
          <p:nvPr/>
        </p:nvSpPr>
        <p:spPr bwMode="auto">
          <a:xfrm>
            <a:off x="9396942" y="6444560"/>
            <a:ext cx="390393" cy="358775"/>
          </a:xfrm>
          <a:prstGeom prst="ellipse">
            <a:avLst/>
          </a:prstGeom>
          <a:solidFill>
            <a:schemeClr val="bg1"/>
          </a:solidFill>
          <a:ln w="19050">
            <a:solidFill>
              <a:srgbClr val="3F7FFF"/>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sz="1400" b="1">
                <a:solidFill>
                  <a:srgbClr val="3F7FFF"/>
                </a:solidFill>
                <a:latin typeface="Garamond" pitchFamily="18" charset="0"/>
              </a:rPr>
              <a:t>M3</a:t>
            </a:r>
          </a:p>
        </p:txBody>
      </p:sp>
      <p:grpSp>
        <p:nvGrpSpPr>
          <p:cNvPr id="3" name="Group 36"/>
          <p:cNvGrpSpPr>
            <a:grpSpLocks/>
          </p:cNvGrpSpPr>
          <p:nvPr/>
        </p:nvGrpSpPr>
        <p:grpSpPr bwMode="auto">
          <a:xfrm>
            <a:off x="507339" y="5378696"/>
            <a:ext cx="9083940" cy="936625"/>
            <a:chOff x="295" y="2976"/>
            <a:chExt cx="5282" cy="590"/>
          </a:xfrm>
        </p:grpSpPr>
        <p:sp>
          <p:nvSpPr>
            <p:cNvPr id="14366" name="Rectangle 2"/>
            <p:cNvSpPr>
              <a:spLocks noChangeArrowheads="1"/>
            </p:cNvSpPr>
            <p:nvPr/>
          </p:nvSpPr>
          <p:spPr bwMode="auto">
            <a:xfrm>
              <a:off x="295" y="2976"/>
              <a:ext cx="5282" cy="59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67" name="Line 3"/>
            <p:cNvSpPr>
              <a:spLocks noChangeShapeType="1"/>
            </p:cNvSpPr>
            <p:nvPr/>
          </p:nvSpPr>
          <p:spPr bwMode="auto">
            <a:xfrm>
              <a:off x="295" y="3475"/>
              <a:ext cx="5259"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4368" name="Freeform 4"/>
            <p:cNvSpPr>
              <a:spLocks/>
            </p:cNvSpPr>
            <p:nvPr/>
          </p:nvSpPr>
          <p:spPr bwMode="auto">
            <a:xfrm>
              <a:off x="1292" y="3157"/>
              <a:ext cx="4285" cy="318"/>
            </a:xfrm>
            <a:custGeom>
              <a:avLst/>
              <a:gdLst>
                <a:gd name="T0" fmla="*/ 0 w 4264"/>
                <a:gd name="T1" fmla="*/ 318 h 318"/>
                <a:gd name="T2" fmla="*/ 1635 w 4264"/>
                <a:gd name="T3" fmla="*/ 246 h 318"/>
                <a:gd name="T4" fmla="*/ 4589 w 4264"/>
                <a:gd name="T5" fmla="*/ 0 h 318"/>
                <a:gd name="T6" fmla="*/ 4589 w 4264"/>
                <a:gd name="T7" fmla="*/ 318 h 318"/>
                <a:gd name="T8" fmla="*/ 91 w 4264"/>
                <a:gd name="T9" fmla="*/ 318 h 3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64" h="318">
                  <a:moveTo>
                    <a:pt x="0" y="318"/>
                  </a:moveTo>
                  <a:lnTo>
                    <a:pt x="1516" y="246"/>
                  </a:lnTo>
                  <a:lnTo>
                    <a:pt x="4264" y="0"/>
                  </a:lnTo>
                  <a:lnTo>
                    <a:pt x="4264" y="318"/>
                  </a:lnTo>
                  <a:lnTo>
                    <a:pt x="91" y="318"/>
                  </a:lnTo>
                </a:path>
              </a:pathLst>
            </a:custGeom>
            <a:solidFill>
              <a:srgbClr val="3F7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4369" name="Freeform 15"/>
            <p:cNvSpPr>
              <a:spLocks/>
            </p:cNvSpPr>
            <p:nvPr/>
          </p:nvSpPr>
          <p:spPr bwMode="auto">
            <a:xfrm>
              <a:off x="2789" y="3099"/>
              <a:ext cx="2783" cy="375"/>
            </a:xfrm>
            <a:custGeom>
              <a:avLst/>
              <a:gdLst>
                <a:gd name="T0" fmla="*/ 0 w 2767"/>
                <a:gd name="T1" fmla="*/ 33605 h 272"/>
                <a:gd name="T2" fmla="*/ 0 w 2767"/>
                <a:gd name="T3" fmla="*/ 28100 h 272"/>
                <a:gd name="T4" fmla="*/ 3016 w 2767"/>
                <a:gd name="T5" fmla="*/ 0 h 272"/>
                <a:gd name="T6" fmla="*/ 3016 w 2767"/>
                <a:gd name="T7" fmla="*/ 33605 h 272"/>
                <a:gd name="T8" fmla="*/ 0 w 2767"/>
                <a:gd name="T9" fmla="*/ 33605 h 2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67" h="272">
                  <a:moveTo>
                    <a:pt x="0" y="272"/>
                  </a:moveTo>
                  <a:lnTo>
                    <a:pt x="0" y="227"/>
                  </a:lnTo>
                  <a:lnTo>
                    <a:pt x="2767" y="0"/>
                  </a:lnTo>
                  <a:lnTo>
                    <a:pt x="2767" y="272"/>
                  </a:lnTo>
                  <a:lnTo>
                    <a:pt x="0" y="272"/>
                  </a:lnTo>
                  <a:close/>
                </a:path>
              </a:pathLst>
            </a:custGeom>
            <a:solidFill>
              <a:srgbClr val="000080"/>
            </a:solidFill>
            <a:ln w="9525" cap="flat" cmpd="sng">
              <a:solidFill>
                <a:schemeClr val="tx1"/>
              </a:solidFill>
              <a:prstDash val="solid"/>
              <a:round/>
              <a:headEnd type="none" w="med" len="me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4370" name="Text Box 29"/>
            <p:cNvSpPr txBox="1">
              <a:spLocks noChangeArrowheads="1"/>
            </p:cNvSpPr>
            <p:nvPr/>
          </p:nvSpPr>
          <p:spPr bwMode="auto">
            <a:xfrm>
              <a:off x="331" y="2985"/>
              <a:ext cx="2903" cy="154"/>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GB" sz="1600" b="1" dirty="0">
                  <a:latin typeface="Garamond" pitchFamily="18" charset="0"/>
                </a:rPr>
                <a:t>Implementation of the Operating Organization</a:t>
              </a:r>
            </a:p>
          </p:txBody>
        </p:sp>
      </p:grpSp>
      <p:grpSp>
        <p:nvGrpSpPr>
          <p:cNvPr id="4" name="Group 35"/>
          <p:cNvGrpSpPr>
            <a:grpSpLocks/>
          </p:cNvGrpSpPr>
          <p:nvPr/>
        </p:nvGrpSpPr>
        <p:grpSpPr bwMode="auto">
          <a:xfrm>
            <a:off x="507339" y="4315520"/>
            <a:ext cx="9083940" cy="936625"/>
            <a:chOff x="295" y="2160"/>
            <a:chExt cx="5282" cy="590"/>
          </a:xfrm>
        </p:grpSpPr>
        <p:sp>
          <p:nvSpPr>
            <p:cNvPr id="14361" name="Rectangle 5"/>
            <p:cNvSpPr>
              <a:spLocks noChangeArrowheads="1"/>
            </p:cNvSpPr>
            <p:nvPr/>
          </p:nvSpPr>
          <p:spPr bwMode="auto">
            <a:xfrm>
              <a:off x="295" y="2160"/>
              <a:ext cx="5282" cy="59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62" name="Line 6"/>
            <p:cNvSpPr>
              <a:spLocks noChangeShapeType="1"/>
            </p:cNvSpPr>
            <p:nvPr/>
          </p:nvSpPr>
          <p:spPr bwMode="auto">
            <a:xfrm>
              <a:off x="295" y="2660"/>
              <a:ext cx="5259"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4363" name="Freeform 18"/>
            <p:cNvSpPr>
              <a:spLocks/>
            </p:cNvSpPr>
            <p:nvPr/>
          </p:nvSpPr>
          <p:spPr bwMode="auto">
            <a:xfrm>
              <a:off x="1265" y="2342"/>
              <a:ext cx="4310" cy="317"/>
            </a:xfrm>
            <a:custGeom>
              <a:avLst/>
              <a:gdLst>
                <a:gd name="T0" fmla="*/ 0 w 4310"/>
                <a:gd name="T1" fmla="*/ 317 h 317"/>
                <a:gd name="T2" fmla="*/ 1497 w 4310"/>
                <a:gd name="T3" fmla="*/ 136 h 317"/>
                <a:gd name="T4" fmla="*/ 4310 w 4310"/>
                <a:gd name="T5" fmla="*/ 0 h 317"/>
                <a:gd name="T6" fmla="*/ 4310 w 4310"/>
                <a:gd name="T7" fmla="*/ 317 h 317"/>
                <a:gd name="T8" fmla="*/ 0 w 4310"/>
                <a:gd name="T9" fmla="*/ 317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10" h="317">
                  <a:moveTo>
                    <a:pt x="0" y="317"/>
                  </a:moveTo>
                  <a:lnTo>
                    <a:pt x="1497" y="136"/>
                  </a:lnTo>
                  <a:lnTo>
                    <a:pt x="4310" y="0"/>
                  </a:lnTo>
                  <a:lnTo>
                    <a:pt x="4310" y="317"/>
                  </a:lnTo>
                  <a:lnTo>
                    <a:pt x="0" y="317"/>
                  </a:lnTo>
                  <a:close/>
                </a:path>
              </a:pathLst>
            </a:custGeom>
            <a:solidFill>
              <a:srgbClr val="3F7FFF"/>
            </a:solidFill>
            <a:ln w="9525" cap="flat" cmpd="sng">
              <a:solidFill>
                <a:schemeClr val="tx1"/>
              </a:solidFill>
              <a:prstDash val="solid"/>
              <a:round/>
              <a:headEnd type="none" w="med" len="me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4364" name="Freeform 19"/>
            <p:cNvSpPr>
              <a:spLocks/>
            </p:cNvSpPr>
            <p:nvPr/>
          </p:nvSpPr>
          <p:spPr bwMode="auto">
            <a:xfrm>
              <a:off x="1292" y="2478"/>
              <a:ext cx="1483" cy="179"/>
            </a:xfrm>
            <a:custGeom>
              <a:avLst/>
              <a:gdLst>
                <a:gd name="T0" fmla="*/ 0 w 1497"/>
                <a:gd name="T1" fmla="*/ 1 h 272"/>
                <a:gd name="T2" fmla="*/ 1300 w 1497"/>
                <a:gd name="T3" fmla="*/ 0 h 272"/>
                <a:gd name="T4" fmla="*/ 1300 w 1497"/>
                <a:gd name="T5" fmla="*/ 1 h 272"/>
                <a:gd name="T6" fmla="*/ 0 w 1497"/>
                <a:gd name="T7" fmla="*/ 1 h 27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97" h="272">
                  <a:moveTo>
                    <a:pt x="0" y="272"/>
                  </a:moveTo>
                  <a:lnTo>
                    <a:pt x="1497" y="0"/>
                  </a:lnTo>
                  <a:lnTo>
                    <a:pt x="1497" y="272"/>
                  </a:lnTo>
                  <a:lnTo>
                    <a:pt x="0" y="272"/>
                  </a:lnTo>
                  <a:close/>
                </a:path>
              </a:pathLst>
            </a:custGeom>
            <a:solidFill>
              <a:srgbClr val="000080"/>
            </a:solidFill>
            <a:ln w="9525" cap="flat" cmpd="sng">
              <a:solidFill>
                <a:schemeClr val="tx1"/>
              </a:solidFill>
              <a:prstDash val="solid"/>
              <a:round/>
              <a:headEnd type="none" w="med" len="me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4365" name="Text Box 30"/>
            <p:cNvSpPr txBox="1">
              <a:spLocks noChangeArrowheads="1"/>
            </p:cNvSpPr>
            <p:nvPr/>
          </p:nvSpPr>
          <p:spPr bwMode="auto">
            <a:xfrm>
              <a:off x="331" y="2170"/>
              <a:ext cx="2322" cy="154"/>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GB" sz="1600" b="1">
                  <a:latin typeface="Garamond" pitchFamily="18" charset="0"/>
                </a:rPr>
                <a:t>Implementation of the Regulatory Body</a:t>
              </a:r>
            </a:p>
          </p:txBody>
        </p:sp>
      </p:grpSp>
      <p:grpSp>
        <p:nvGrpSpPr>
          <p:cNvPr id="5" name="Group 34"/>
          <p:cNvGrpSpPr>
            <a:grpSpLocks/>
          </p:cNvGrpSpPr>
          <p:nvPr/>
        </p:nvGrpSpPr>
        <p:grpSpPr bwMode="auto">
          <a:xfrm>
            <a:off x="507339" y="3250757"/>
            <a:ext cx="9087379" cy="936625"/>
            <a:chOff x="295" y="1343"/>
            <a:chExt cx="5284" cy="590"/>
          </a:xfrm>
        </p:grpSpPr>
        <p:sp>
          <p:nvSpPr>
            <p:cNvPr id="14358" name="Rectangle 13"/>
            <p:cNvSpPr>
              <a:spLocks noChangeArrowheads="1"/>
            </p:cNvSpPr>
            <p:nvPr/>
          </p:nvSpPr>
          <p:spPr bwMode="auto">
            <a:xfrm>
              <a:off x="295" y="1343"/>
              <a:ext cx="5282" cy="59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59" name="Freeform 14"/>
            <p:cNvSpPr>
              <a:spLocks/>
            </p:cNvSpPr>
            <p:nvPr/>
          </p:nvSpPr>
          <p:spPr bwMode="auto">
            <a:xfrm>
              <a:off x="295" y="1524"/>
              <a:ext cx="5284" cy="318"/>
            </a:xfrm>
            <a:custGeom>
              <a:avLst/>
              <a:gdLst>
                <a:gd name="T0" fmla="*/ 0 w 5261"/>
                <a:gd name="T1" fmla="*/ 0 h 318"/>
                <a:gd name="T2" fmla="*/ 921 w 5261"/>
                <a:gd name="T3" fmla="*/ 0 h 318"/>
                <a:gd name="T4" fmla="*/ 2661 w 5261"/>
                <a:gd name="T5" fmla="*/ 272 h 318"/>
                <a:gd name="T6" fmla="*/ 5616 w 5261"/>
                <a:gd name="T7" fmla="*/ 272 h 318"/>
                <a:gd name="T8" fmla="*/ 5616 w 5261"/>
                <a:gd name="T9" fmla="*/ 318 h 318"/>
                <a:gd name="T10" fmla="*/ 0 w 5261"/>
                <a:gd name="T11" fmla="*/ 318 h 318"/>
                <a:gd name="T12" fmla="*/ 0 w 5261"/>
                <a:gd name="T13" fmla="*/ 0 h 3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261" h="318">
                  <a:moveTo>
                    <a:pt x="0" y="0"/>
                  </a:moveTo>
                  <a:lnTo>
                    <a:pt x="861" y="0"/>
                  </a:lnTo>
                  <a:lnTo>
                    <a:pt x="2494" y="272"/>
                  </a:lnTo>
                  <a:lnTo>
                    <a:pt x="5261" y="272"/>
                  </a:lnTo>
                  <a:lnTo>
                    <a:pt x="5261" y="318"/>
                  </a:lnTo>
                  <a:lnTo>
                    <a:pt x="0" y="318"/>
                  </a:lnTo>
                  <a:lnTo>
                    <a:pt x="0" y="0"/>
                  </a:lnTo>
                  <a:close/>
                </a:path>
              </a:pathLst>
            </a:custGeom>
            <a:solidFill>
              <a:srgbClr val="3F7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4360" name="Text Box 31"/>
            <p:cNvSpPr txBox="1">
              <a:spLocks noChangeArrowheads="1"/>
            </p:cNvSpPr>
            <p:nvPr/>
          </p:nvSpPr>
          <p:spPr bwMode="auto">
            <a:xfrm>
              <a:off x="331" y="1352"/>
              <a:ext cx="1724" cy="154"/>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GB" sz="1600" b="1" dirty="0">
                  <a:latin typeface="Garamond" pitchFamily="18" charset="0"/>
                </a:rPr>
                <a:t>Role of the Government</a:t>
              </a:r>
            </a:p>
          </p:txBody>
        </p:sp>
      </p:grpSp>
      <p:sp>
        <p:nvSpPr>
          <p:cNvPr id="37" name="Rectangle 36"/>
          <p:cNvSpPr/>
          <p:nvPr/>
        </p:nvSpPr>
        <p:spPr>
          <a:xfrm>
            <a:off x="541704" y="3571876"/>
            <a:ext cx="1447832" cy="369332"/>
          </a:xfrm>
          <a:prstGeom prst="rect">
            <a:avLst/>
          </a:prstGeom>
        </p:spPr>
        <p:txBody>
          <a:bodyPr wrap="none">
            <a:spAutoFit/>
          </a:bodyPr>
          <a:lstStyle/>
          <a:p>
            <a:r>
              <a:rPr lang="en-GB" dirty="0" smtClean="0">
                <a:solidFill>
                  <a:schemeClr val="bg1"/>
                </a:solidFill>
                <a:latin typeface="Times"/>
                <a:ea typeface="Calibri" pitchFamily="34" charset="0"/>
                <a:cs typeface="Times New Roman" pitchFamily="18" charset="0"/>
              </a:rPr>
              <a:t>Action 72, 74</a:t>
            </a:r>
            <a:endParaRPr lang="en-AU" dirty="0">
              <a:solidFill>
                <a:schemeClr val="bg1"/>
              </a:solidFill>
            </a:endParaRPr>
          </a:p>
        </p:txBody>
      </p:sp>
      <p:sp>
        <p:nvSpPr>
          <p:cNvPr id="38" name="Rectangle 37"/>
          <p:cNvSpPr/>
          <p:nvPr/>
        </p:nvSpPr>
        <p:spPr>
          <a:xfrm>
            <a:off x="2476483" y="4559866"/>
            <a:ext cx="1505540" cy="369332"/>
          </a:xfrm>
          <a:prstGeom prst="rect">
            <a:avLst/>
          </a:prstGeom>
        </p:spPr>
        <p:txBody>
          <a:bodyPr wrap="none">
            <a:spAutoFit/>
          </a:bodyPr>
          <a:lstStyle/>
          <a:p>
            <a:r>
              <a:rPr lang="en-GB" dirty="0" smtClean="0">
                <a:latin typeface="Times" charset="0"/>
                <a:ea typeface="Calibri" pitchFamily="34" charset="0"/>
                <a:cs typeface="Times New Roman" pitchFamily="18" charset="0"/>
              </a:rPr>
              <a:t>Action 75, 76 </a:t>
            </a:r>
            <a:endParaRPr lang="en-AU" dirty="0"/>
          </a:p>
        </p:txBody>
      </p:sp>
      <p:sp>
        <p:nvSpPr>
          <p:cNvPr id="39" name="Rectangle 38"/>
          <p:cNvSpPr/>
          <p:nvPr/>
        </p:nvSpPr>
        <p:spPr>
          <a:xfrm>
            <a:off x="5107783" y="4429132"/>
            <a:ext cx="1505540" cy="369332"/>
          </a:xfrm>
          <a:prstGeom prst="rect">
            <a:avLst/>
          </a:prstGeom>
        </p:spPr>
        <p:txBody>
          <a:bodyPr wrap="none">
            <a:spAutoFit/>
          </a:bodyPr>
          <a:lstStyle/>
          <a:p>
            <a:r>
              <a:rPr lang="en-GB" dirty="0" smtClean="0">
                <a:latin typeface="Times" charset="0"/>
                <a:ea typeface="Calibri" pitchFamily="34" charset="0"/>
                <a:cs typeface="Times New Roman" pitchFamily="18" charset="0"/>
              </a:rPr>
              <a:t>Action 78, 82 </a:t>
            </a:r>
            <a:endParaRPr lang="en-AU" dirty="0"/>
          </a:p>
        </p:txBody>
      </p:sp>
      <p:sp>
        <p:nvSpPr>
          <p:cNvPr id="40" name="Rectangle 39"/>
          <p:cNvSpPr/>
          <p:nvPr/>
        </p:nvSpPr>
        <p:spPr>
          <a:xfrm>
            <a:off x="2641583" y="5631436"/>
            <a:ext cx="1505540" cy="369332"/>
          </a:xfrm>
          <a:prstGeom prst="rect">
            <a:avLst/>
          </a:prstGeom>
        </p:spPr>
        <p:txBody>
          <a:bodyPr wrap="none">
            <a:spAutoFit/>
          </a:bodyPr>
          <a:lstStyle/>
          <a:p>
            <a:r>
              <a:rPr lang="en-GB" dirty="0" smtClean="0">
                <a:latin typeface="Times" charset="0"/>
                <a:ea typeface="Calibri" pitchFamily="34" charset="0"/>
                <a:cs typeface="Times New Roman" pitchFamily="18" charset="0"/>
              </a:rPr>
              <a:t>Action 75, 76 </a:t>
            </a:r>
            <a:endParaRPr lang="en-AU" dirty="0"/>
          </a:p>
        </p:txBody>
      </p:sp>
      <p:sp>
        <p:nvSpPr>
          <p:cNvPr id="41" name="Rectangle 40"/>
          <p:cNvSpPr/>
          <p:nvPr/>
        </p:nvSpPr>
        <p:spPr>
          <a:xfrm>
            <a:off x="5185174" y="5500702"/>
            <a:ext cx="1505540" cy="369332"/>
          </a:xfrm>
          <a:prstGeom prst="rect">
            <a:avLst/>
          </a:prstGeom>
        </p:spPr>
        <p:txBody>
          <a:bodyPr wrap="none">
            <a:spAutoFit/>
          </a:bodyPr>
          <a:lstStyle/>
          <a:p>
            <a:r>
              <a:rPr lang="en-GB" dirty="0" smtClean="0">
                <a:latin typeface="Times" charset="0"/>
                <a:ea typeface="Calibri" pitchFamily="34" charset="0"/>
                <a:cs typeface="Times New Roman" pitchFamily="18" charset="0"/>
              </a:rPr>
              <a:t>Action 78, 82 </a:t>
            </a:r>
            <a:endParaRPr lang="en-AU" dirty="0"/>
          </a:p>
        </p:txBody>
      </p:sp>
      <p:sp>
        <p:nvSpPr>
          <p:cNvPr id="42" name="Title 5"/>
          <p:cNvSpPr txBox="1">
            <a:spLocks/>
          </p:cNvSpPr>
          <p:nvPr/>
        </p:nvSpPr>
        <p:spPr>
          <a:xfrm>
            <a:off x="0" y="0"/>
            <a:ext cx="9906000" cy="90000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kern="1200">
                <a:solidFill>
                  <a:schemeClr val="tx1"/>
                </a:solidFill>
                <a:latin typeface="Calibri" panose="020F0502020204030204" pitchFamily="34" charset="0"/>
                <a:ea typeface="+mj-ea"/>
                <a:cs typeface="+mj-cs"/>
              </a:defRPr>
            </a:lvl1pPr>
          </a:lstStyle>
          <a:p>
            <a:r>
              <a:rPr lang="en-US" sz="2800" dirty="0">
                <a:latin typeface="+mn-lt"/>
              </a:rPr>
              <a:t>SSG-16: Leadership for </a:t>
            </a:r>
            <a:r>
              <a:rPr lang="en-US" sz="2800" dirty="0" smtClean="0">
                <a:latin typeface="+mn-lt"/>
              </a:rPr>
              <a:t>safety</a:t>
            </a:r>
            <a:endParaRPr lang="en-GB" sz="2800" dirty="0">
              <a:latin typeface="+mn-lt"/>
            </a:endParaRPr>
          </a:p>
        </p:txBody>
      </p:sp>
    </p:spTree>
    <p:extLst>
      <p:ext uri="{BB962C8B-B14F-4D97-AF65-F5344CB8AC3E}">
        <p14:creationId xmlns:p14="http://schemas.microsoft.com/office/powerpoint/2010/main" val="25708767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ox(in)">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387264" y="3310464"/>
            <a:ext cx="9000000" cy="900000"/>
          </a:xfrm>
          <a:prstGeom prst="rect">
            <a:avLst/>
          </a:prstGeom>
        </p:spPr>
        <p:txBody>
          <a:bodyPr/>
          <a:lstStyle>
            <a:lvl1pPr algn="l" defTabSz="914400" rtl="0" eaLnBrk="1" latinLnBrk="0" hangingPunct="1">
              <a:spcBef>
                <a:spcPct val="0"/>
              </a:spcBef>
              <a:buNone/>
              <a:defRPr sz="3600" b="1" kern="1200">
                <a:solidFill>
                  <a:schemeClr val="tx2"/>
                </a:solidFill>
                <a:latin typeface="Calibri" panose="020F0502020204030204" pitchFamily="34" charset="0"/>
                <a:ea typeface="+mj-ea"/>
                <a:cs typeface="+mj-cs"/>
              </a:defRPr>
            </a:lvl1pPr>
          </a:lstStyle>
          <a:p>
            <a:pPr marL="457200" indent="-457200"/>
            <a:r>
              <a:rPr lang="en-GB" dirty="0" smtClean="0"/>
              <a:t>Concept of Leadership for Safety </a:t>
            </a:r>
          </a:p>
        </p:txBody>
      </p:sp>
    </p:spTree>
    <p:extLst>
      <p:ext uri="{BB962C8B-B14F-4D97-AF65-F5344CB8AC3E}">
        <p14:creationId xmlns:p14="http://schemas.microsoft.com/office/powerpoint/2010/main" val="136280364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0" y="0"/>
            <a:ext cx="9000000" cy="900000"/>
          </a:xfrm>
        </p:spPr>
        <p:txBody>
          <a:bodyPr/>
          <a:lstStyle/>
          <a:p>
            <a:r>
              <a:rPr lang="en-CA" sz="2800" dirty="0" smtClean="0">
                <a:latin typeface="+mn-lt"/>
              </a:rPr>
              <a:t>Definitions </a:t>
            </a:r>
            <a:r>
              <a:rPr lang="en-CA" sz="2800" dirty="0">
                <a:latin typeface="+mn-lt"/>
              </a:rPr>
              <a:t>of Leadership</a:t>
            </a:r>
            <a:endParaRPr lang="en-US" sz="2800" dirty="0">
              <a:latin typeface="+mn-lt"/>
            </a:endParaRPr>
          </a:p>
        </p:txBody>
      </p:sp>
      <p:sp>
        <p:nvSpPr>
          <p:cNvPr id="12291" name="Rectangle 3"/>
          <p:cNvSpPr>
            <a:spLocks noGrp="1" noChangeArrowheads="1"/>
          </p:cNvSpPr>
          <p:nvPr>
            <p:ph idx="1"/>
          </p:nvPr>
        </p:nvSpPr>
        <p:spPr>
          <a:xfrm>
            <a:off x="252248" y="1259999"/>
            <a:ext cx="9467752" cy="5220000"/>
          </a:xfrm>
        </p:spPr>
        <p:txBody>
          <a:bodyPr>
            <a:normAutofit/>
          </a:bodyPr>
          <a:lstStyle/>
          <a:p>
            <a:pPr marL="0" indent="0">
              <a:buNone/>
            </a:pPr>
            <a:r>
              <a:rPr lang="en-US" sz="2400" i="1" dirty="0">
                <a:latin typeface="+mn-lt"/>
              </a:rPr>
              <a:t>“Leadership is the process of creating clarity and consistency of direction and making that direction important, exciting, and worthy to others.” </a:t>
            </a:r>
          </a:p>
          <a:p>
            <a:pPr marL="0" indent="0">
              <a:buNone/>
            </a:pPr>
            <a:r>
              <a:rPr lang="en-US" sz="2400" dirty="0">
                <a:solidFill>
                  <a:srgbClr val="C00000"/>
                </a:solidFill>
                <a:latin typeface="+mn-lt"/>
              </a:rPr>
              <a:t>					</a:t>
            </a:r>
            <a:r>
              <a:rPr lang="en-US" sz="2400" i="1" dirty="0">
                <a:latin typeface="+mn-lt"/>
              </a:rPr>
              <a:t>~ Lawrence M. Miller, </a:t>
            </a:r>
            <a:r>
              <a:rPr lang="en-US" sz="2400" i="1" dirty="0" smtClean="0">
                <a:latin typeface="+mn-lt"/>
              </a:rPr>
              <a:t>USA</a:t>
            </a:r>
          </a:p>
          <a:p>
            <a:pPr marL="0" indent="0">
              <a:buNone/>
            </a:pPr>
            <a:endParaRPr lang="en-US" sz="2400" i="1" dirty="0" smtClean="0">
              <a:latin typeface="+mn-lt"/>
            </a:endParaRPr>
          </a:p>
          <a:p>
            <a:pPr marL="0" indent="0">
              <a:buNone/>
            </a:pPr>
            <a:r>
              <a:rPr lang="en-CA" sz="2400" i="1" dirty="0">
                <a:latin typeface="+mn-lt"/>
              </a:rPr>
              <a:t>“Leadership is not simply a process of acting or behaving, or a process of manipulating rewards. It is a process of power-based reality construction and needs to be understood in these terms.” </a:t>
            </a:r>
          </a:p>
          <a:p>
            <a:pPr marL="0" indent="0">
              <a:buNone/>
            </a:pPr>
            <a:r>
              <a:rPr lang="en-US" sz="2400" dirty="0">
                <a:solidFill>
                  <a:srgbClr val="C00000"/>
                </a:solidFill>
                <a:latin typeface="+mn-lt"/>
              </a:rPr>
              <a:t>				</a:t>
            </a:r>
            <a:r>
              <a:rPr lang="en-US" sz="2400" i="1" dirty="0">
                <a:latin typeface="+mn-lt"/>
              </a:rPr>
              <a:t>	~ </a:t>
            </a:r>
            <a:r>
              <a:rPr lang="en-CA" sz="2400" i="1" dirty="0">
                <a:latin typeface="+mn-lt"/>
              </a:rPr>
              <a:t>Mats </a:t>
            </a:r>
            <a:r>
              <a:rPr lang="en-CA" sz="2400" i="1" dirty="0" err="1">
                <a:latin typeface="+mn-lt"/>
              </a:rPr>
              <a:t>Alvesson</a:t>
            </a:r>
            <a:r>
              <a:rPr lang="en-CA" sz="2400" i="1" dirty="0">
                <a:latin typeface="+mn-lt"/>
              </a:rPr>
              <a:t>, Sweden</a:t>
            </a:r>
          </a:p>
          <a:p>
            <a:pPr marL="0" indent="0">
              <a:buNone/>
            </a:pPr>
            <a:endParaRPr lang="en-US" sz="2400" i="1" dirty="0">
              <a:latin typeface="+mn-lt"/>
            </a:endParaRPr>
          </a:p>
          <a:p>
            <a:endParaRPr lang="en-US" sz="2400" dirty="0">
              <a:latin typeface="+mn-lt"/>
            </a:endParaRPr>
          </a:p>
        </p:txBody>
      </p:sp>
      <p:sp>
        <p:nvSpPr>
          <p:cNvPr id="7" name="Slide Number Placeholder 5"/>
          <p:cNvSpPr>
            <a:spLocks noGrp="1"/>
          </p:cNvSpPr>
          <p:nvPr>
            <p:ph type="sldNum" sz="quarter" idx="12"/>
          </p:nvPr>
        </p:nvSpPr>
        <p:spPr>
          <a:xfrm>
            <a:off x="9180000" y="6480000"/>
            <a:ext cx="540000" cy="252000"/>
          </a:xfrm>
        </p:spPr>
        <p:txBody>
          <a:bodyPr/>
          <a:lstStyle/>
          <a:p>
            <a:fld id="{23A0628E-C12F-4F8C-9895-BCD5E30100D3}" type="slidenum">
              <a:rPr lang="en-US" smtClean="0"/>
              <a:pPr/>
              <a:t>15</a:t>
            </a:fld>
            <a:endParaRPr lang="en-US" dirty="0"/>
          </a:p>
        </p:txBody>
      </p:sp>
      <p:sp>
        <p:nvSpPr>
          <p:cNvPr id="8" name="Date Placeholder 13"/>
          <p:cNvSpPr txBox="1">
            <a:spLocks/>
          </p:cNvSpPr>
          <p:nvPr/>
        </p:nvSpPr>
        <p:spPr bwMode="white">
          <a:xfrm>
            <a:off x="6812400" y="6508866"/>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ct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smtClean="0"/>
              <a:t>07-18 May - 18-29 June  2018</a:t>
            </a:r>
          </a:p>
        </p:txBody>
      </p:sp>
      <p:sp>
        <p:nvSpPr>
          <p:cNvPr id="9" name="Footer Placeholder 4">
            <a:extLst>
              <a:ext uri="{FF2B5EF4-FFF2-40B4-BE49-F238E27FC236}">
                <a16:creationId xmlns="" xmlns:a16="http://schemas.microsoft.com/office/drawing/2014/main" id="{C00B7A10-453A-AA44-9AE9-9F87A34CCD67}"/>
              </a:ext>
            </a:extLst>
          </p:cNvPr>
          <p:cNvSpPr>
            <a:spLocks noGrp="1"/>
          </p:cNvSpPr>
          <p:nvPr>
            <p:ph type="ftr" sz="quarter" idx="11"/>
          </p:nvPr>
        </p:nvSpPr>
        <p:spPr>
          <a:xfrm>
            <a:off x="355612" y="6558277"/>
            <a:ext cx="4860000" cy="252000"/>
          </a:xfrm>
        </p:spPr>
        <p:txBody>
          <a:bodyPr/>
          <a:lstStyle/>
          <a:p>
            <a:r>
              <a:rPr lang="en-US" dirty="0"/>
              <a:t>Leadership and Management for Safety</a:t>
            </a:r>
          </a:p>
        </p:txBody>
      </p:sp>
    </p:spTree>
    <p:extLst>
      <p:ext uri="{BB962C8B-B14F-4D97-AF65-F5344CB8AC3E}">
        <p14:creationId xmlns:p14="http://schemas.microsoft.com/office/powerpoint/2010/main" val="3700752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291">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2291">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29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0" y="0"/>
            <a:ext cx="9000000" cy="900000"/>
          </a:xfrm>
        </p:spPr>
        <p:txBody>
          <a:bodyPr>
            <a:noAutofit/>
          </a:bodyPr>
          <a:lstStyle/>
          <a:p>
            <a:pPr eaLnBrk="1" hangingPunct="1"/>
            <a:r>
              <a:rPr lang="en-GB" sz="2800" dirty="0" smtClean="0">
                <a:solidFill>
                  <a:schemeClr val="tx1"/>
                </a:solidFill>
                <a:latin typeface="+mn-lt"/>
                <a:ea typeface="ＭＳ Ｐゴシック" pitchFamily="34" charset="-128"/>
              </a:rPr>
              <a:t>Difference between management and leadership</a:t>
            </a:r>
          </a:p>
        </p:txBody>
      </p:sp>
      <p:sp>
        <p:nvSpPr>
          <p:cNvPr id="87043" name="Rectangle 3"/>
          <p:cNvSpPr>
            <a:spLocks noGrp="1" noChangeArrowheads="1"/>
          </p:cNvSpPr>
          <p:nvPr>
            <p:ph idx="1"/>
          </p:nvPr>
        </p:nvSpPr>
        <p:spPr>
          <a:xfrm>
            <a:off x="171528" y="834322"/>
            <a:ext cx="9540001" cy="5674544"/>
          </a:xfrm>
        </p:spPr>
        <p:txBody>
          <a:bodyPr>
            <a:noAutofit/>
          </a:bodyPr>
          <a:lstStyle/>
          <a:p>
            <a:pPr>
              <a:lnSpc>
                <a:spcPct val="105000"/>
              </a:lnSpc>
            </a:pPr>
            <a:r>
              <a:rPr lang="en-GB" sz="2400" i="1" dirty="0" smtClean="0">
                <a:latin typeface="+mn-lt"/>
                <a:ea typeface="ＭＳ Ｐゴシック" pitchFamily="34" charset="-128"/>
              </a:rPr>
              <a:t> ‘management’ is a</a:t>
            </a:r>
            <a:r>
              <a:rPr lang="en-GB" sz="2400" b="1" i="1" dirty="0" smtClean="0">
                <a:latin typeface="+mn-lt"/>
                <a:ea typeface="ＭＳ Ｐゴシック" pitchFamily="34" charset="-128"/>
              </a:rPr>
              <a:t> function</a:t>
            </a:r>
            <a:r>
              <a:rPr lang="en-GB" sz="2400" i="1" dirty="0" smtClean="0">
                <a:latin typeface="+mn-lt"/>
                <a:ea typeface="ＭＳ Ｐゴシック" pitchFamily="34" charset="-128"/>
              </a:rPr>
              <a:t> and </a:t>
            </a:r>
          </a:p>
          <a:p>
            <a:pPr>
              <a:lnSpc>
                <a:spcPct val="105000"/>
              </a:lnSpc>
            </a:pPr>
            <a:r>
              <a:rPr lang="en-GB" sz="2400" i="1" dirty="0" smtClean="0">
                <a:latin typeface="+mn-lt"/>
                <a:ea typeface="ＭＳ Ｐゴシック" pitchFamily="34" charset="-128"/>
              </a:rPr>
              <a:t>‘leadership’ is a </a:t>
            </a:r>
            <a:r>
              <a:rPr lang="en-GB" sz="2400" b="1" i="1" dirty="0" smtClean="0">
                <a:latin typeface="+mn-lt"/>
                <a:ea typeface="ＭＳ Ｐゴシック" pitchFamily="34" charset="-128"/>
              </a:rPr>
              <a:t>relation</a:t>
            </a:r>
            <a:r>
              <a:rPr lang="en-GB" sz="2400" i="1" dirty="0" smtClean="0">
                <a:latin typeface="+mn-lt"/>
                <a:ea typeface="ＭＳ Ｐゴシック" pitchFamily="34" charset="-128"/>
              </a:rPr>
              <a:t>. </a:t>
            </a:r>
          </a:p>
          <a:p>
            <a:pPr marL="346075" indent="0">
              <a:lnSpc>
                <a:spcPct val="105000"/>
              </a:lnSpc>
              <a:buNone/>
            </a:pPr>
            <a:r>
              <a:rPr lang="en-GB" sz="2200" i="1" dirty="0" smtClean="0">
                <a:latin typeface="+mn-lt"/>
                <a:ea typeface="ＭＳ Ｐゴシック" pitchFamily="34" charset="-128"/>
              </a:rPr>
              <a:t>Management ensures that work is completed in accordance                with </a:t>
            </a:r>
            <a:r>
              <a:rPr lang="en-GB" sz="2200" b="1" i="1" dirty="0" smtClean="0">
                <a:latin typeface="+mn-lt"/>
                <a:ea typeface="ＭＳ Ｐゴシック" pitchFamily="34" charset="-128"/>
              </a:rPr>
              <a:t>requirements, plan and resources</a:t>
            </a:r>
            <a:r>
              <a:rPr lang="en-GB" sz="2200" i="1" dirty="0" smtClean="0">
                <a:latin typeface="+mn-lt"/>
                <a:ea typeface="ＭＳ Ｐゴシック" pitchFamily="34" charset="-128"/>
              </a:rPr>
              <a:t>. It is through leadership that individuals may </a:t>
            </a:r>
            <a:r>
              <a:rPr lang="en-GB" sz="2200" b="1" i="1" dirty="0" smtClean="0">
                <a:latin typeface="+mn-lt"/>
                <a:ea typeface="ＭＳ Ｐゴシック" pitchFamily="34" charset="-128"/>
              </a:rPr>
              <a:t>be influenced and motivated, and organizations changed</a:t>
            </a:r>
            <a:r>
              <a:rPr lang="en-GB" sz="2200" i="1" dirty="0" smtClean="0">
                <a:latin typeface="+mn-lt"/>
                <a:ea typeface="ＭＳ Ｐゴシック" pitchFamily="34" charset="-128"/>
              </a:rPr>
              <a:t>. Managers may also act as leaders.”</a:t>
            </a:r>
          </a:p>
          <a:p>
            <a:pPr marL="355600" lvl="1" indent="-273050">
              <a:defRPr/>
            </a:pPr>
            <a:r>
              <a:rPr lang="en-GB" sz="2400" b="1" i="1" u="sng" dirty="0">
                <a:latin typeface="+mn-lt"/>
              </a:rPr>
              <a:t>Management</a:t>
            </a:r>
            <a:r>
              <a:rPr lang="en-GB" sz="2400" i="1" dirty="0">
                <a:latin typeface="+mn-lt"/>
              </a:rPr>
              <a:t>   is a formal, authorized function for ensuring that an organization operates efficiently and that work is completed in  accordance with requirements, plans and resources. </a:t>
            </a:r>
          </a:p>
          <a:p>
            <a:pPr marL="355600" lvl="1" indent="-273050">
              <a:defRPr/>
            </a:pPr>
            <a:r>
              <a:rPr lang="en-GB" sz="2400" b="1" i="1" u="sng" dirty="0">
                <a:latin typeface="+mn-lt"/>
              </a:rPr>
              <a:t>Leadership</a:t>
            </a:r>
            <a:r>
              <a:rPr lang="en-GB" sz="2400" i="1" dirty="0">
                <a:latin typeface="+mn-lt"/>
              </a:rPr>
              <a:t> is the use of </a:t>
            </a:r>
            <a:r>
              <a:rPr lang="en-GB" sz="2400" i="1" dirty="0" smtClean="0">
                <a:latin typeface="+mn-lt"/>
              </a:rPr>
              <a:t>one’s capabilities </a:t>
            </a:r>
            <a:r>
              <a:rPr lang="en-GB" sz="2400" i="1" dirty="0">
                <a:latin typeface="+mn-lt"/>
              </a:rPr>
              <a:t>and competences to give direction to individuals and groups and to </a:t>
            </a:r>
            <a:r>
              <a:rPr lang="en-GB" sz="2400" i="1" dirty="0" smtClean="0">
                <a:latin typeface="+mn-lt"/>
              </a:rPr>
              <a:t>influence their </a:t>
            </a:r>
            <a:r>
              <a:rPr lang="en-GB" sz="2400" i="1" dirty="0">
                <a:latin typeface="+mn-lt"/>
              </a:rPr>
              <a:t>commitment to achieving the fundamental safety </a:t>
            </a:r>
            <a:r>
              <a:rPr lang="en-GB" sz="2400" i="1" dirty="0" smtClean="0">
                <a:latin typeface="+mn-lt"/>
              </a:rPr>
              <a:t/>
            </a:r>
            <a:br>
              <a:rPr lang="en-GB" sz="2400" i="1" dirty="0" smtClean="0">
                <a:latin typeface="+mn-lt"/>
              </a:rPr>
            </a:br>
            <a:r>
              <a:rPr lang="en-GB" sz="2400" i="1" dirty="0" smtClean="0">
                <a:latin typeface="+mn-lt"/>
              </a:rPr>
              <a:t>objective by means </a:t>
            </a:r>
            <a:r>
              <a:rPr lang="en-GB" sz="2400" i="1" dirty="0">
                <a:latin typeface="+mn-lt"/>
              </a:rPr>
              <a:t>of shared goals, values and </a:t>
            </a:r>
            <a:r>
              <a:rPr lang="en-GB" sz="2400" i="1" dirty="0" smtClean="0">
                <a:latin typeface="+mn-lt"/>
              </a:rPr>
              <a:t>behaviour</a:t>
            </a:r>
          </a:p>
          <a:p>
            <a:pPr marL="82550" lvl="1" indent="0">
              <a:spcBef>
                <a:spcPts val="1200"/>
              </a:spcBef>
              <a:buNone/>
              <a:defRPr/>
            </a:pPr>
            <a:r>
              <a:rPr lang="en-GB" sz="2400" b="1" i="1" dirty="0" smtClean="0">
                <a:latin typeface="+mn-lt"/>
              </a:rPr>
              <a:t>Managers </a:t>
            </a:r>
            <a:r>
              <a:rPr lang="en-GB" sz="2400" b="1" i="1" dirty="0">
                <a:latin typeface="+mn-lt"/>
              </a:rPr>
              <a:t>at all levels need to be leaders for </a:t>
            </a:r>
            <a:r>
              <a:rPr lang="en-GB" sz="2400" b="1" i="1" dirty="0" smtClean="0">
                <a:latin typeface="+mn-lt"/>
              </a:rPr>
              <a:t>safety</a:t>
            </a:r>
            <a:endParaRPr lang="en-GB" sz="2400" i="1" dirty="0">
              <a:latin typeface="+mn-lt"/>
              <a:ea typeface="ＭＳ Ｐゴシック" pitchFamily="34" charset="-128"/>
            </a:endParaRPr>
          </a:p>
          <a:p>
            <a:pPr marL="0" indent="0" eaLnBrk="1" hangingPunct="1">
              <a:lnSpc>
                <a:spcPct val="105000"/>
              </a:lnSpc>
              <a:buNone/>
            </a:pPr>
            <a:endParaRPr lang="en-GB" sz="2400" i="1" dirty="0" smtClean="0">
              <a:latin typeface="+mn-lt"/>
              <a:ea typeface="ＭＳ Ｐゴシック" pitchFamily="34" charset="-128"/>
            </a:endParaRPr>
          </a:p>
        </p:txBody>
      </p:sp>
      <p:pic>
        <p:nvPicPr>
          <p:cNvPr id="9"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18785" y="378373"/>
            <a:ext cx="1310991" cy="181698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Slide Number Placeholder 5"/>
          <p:cNvSpPr>
            <a:spLocks noGrp="1"/>
          </p:cNvSpPr>
          <p:nvPr>
            <p:ph type="sldNum" sz="quarter" idx="12"/>
          </p:nvPr>
        </p:nvSpPr>
        <p:spPr>
          <a:xfrm>
            <a:off x="9180000" y="6480000"/>
            <a:ext cx="540000" cy="252000"/>
          </a:xfrm>
        </p:spPr>
        <p:txBody>
          <a:bodyPr/>
          <a:lstStyle/>
          <a:p>
            <a:fld id="{23A0628E-C12F-4F8C-9895-BCD5E30100D3}" type="slidenum">
              <a:rPr lang="en-US" smtClean="0"/>
              <a:pPr/>
              <a:t>16</a:t>
            </a:fld>
            <a:endParaRPr lang="en-US" dirty="0"/>
          </a:p>
        </p:txBody>
      </p:sp>
      <p:sp>
        <p:nvSpPr>
          <p:cNvPr id="11" name="Date Placeholder 13"/>
          <p:cNvSpPr txBox="1">
            <a:spLocks/>
          </p:cNvSpPr>
          <p:nvPr/>
        </p:nvSpPr>
        <p:spPr bwMode="white">
          <a:xfrm>
            <a:off x="6812400" y="6508866"/>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ct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smtClean="0"/>
              <a:t>07-18 May - 18-29 June  2018</a:t>
            </a:r>
          </a:p>
        </p:txBody>
      </p:sp>
      <p:sp>
        <p:nvSpPr>
          <p:cNvPr id="12" name="Footer Placeholder 4">
            <a:extLst>
              <a:ext uri="{FF2B5EF4-FFF2-40B4-BE49-F238E27FC236}">
                <a16:creationId xmlns="" xmlns:a16="http://schemas.microsoft.com/office/drawing/2014/main" id="{C00B7A10-453A-AA44-9AE9-9F87A34CCD67}"/>
              </a:ext>
            </a:extLst>
          </p:cNvPr>
          <p:cNvSpPr>
            <a:spLocks noGrp="1"/>
          </p:cNvSpPr>
          <p:nvPr>
            <p:ph type="ftr" sz="quarter" idx="11"/>
          </p:nvPr>
        </p:nvSpPr>
        <p:spPr>
          <a:xfrm>
            <a:off x="355612" y="6558277"/>
            <a:ext cx="4860000" cy="252000"/>
          </a:xfrm>
        </p:spPr>
        <p:txBody>
          <a:bodyPr/>
          <a:lstStyle/>
          <a:p>
            <a:r>
              <a:rPr lang="en-US" dirty="0"/>
              <a:t>Leadership and Management for Safety</a:t>
            </a:r>
          </a:p>
        </p:txBody>
      </p:sp>
    </p:spTree>
    <p:extLst>
      <p:ext uri="{BB962C8B-B14F-4D97-AF65-F5344CB8AC3E}">
        <p14:creationId xmlns:p14="http://schemas.microsoft.com/office/powerpoint/2010/main" val="112280216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3" name="Rectangle 3"/>
          <p:cNvSpPr>
            <a:spLocks noGrp="1" noChangeArrowheads="1"/>
          </p:cNvSpPr>
          <p:nvPr>
            <p:ph idx="1"/>
          </p:nvPr>
        </p:nvSpPr>
        <p:spPr>
          <a:xfrm>
            <a:off x="180000" y="913147"/>
            <a:ext cx="9540000" cy="5220000"/>
          </a:xfrm>
        </p:spPr>
        <p:txBody>
          <a:bodyPr>
            <a:normAutofit/>
          </a:bodyPr>
          <a:lstStyle/>
          <a:p>
            <a:pPr marL="0" indent="0" algn="just">
              <a:spcBef>
                <a:spcPts val="600"/>
              </a:spcBef>
              <a:buNone/>
            </a:pPr>
            <a:r>
              <a:rPr lang="sv-SE" sz="2400" dirty="0">
                <a:latin typeface="+mn-lt"/>
              </a:rPr>
              <a:t>To </a:t>
            </a:r>
            <a:r>
              <a:rPr lang="sv-SE" sz="2400" b="1" dirty="0">
                <a:latin typeface="+mn-lt"/>
              </a:rPr>
              <a:t>manage</a:t>
            </a:r>
            <a:r>
              <a:rPr lang="sv-SE" sz="2400" dirty="0">
                <a:latin typeface="+mn-lt"/>
              </a:rPr>
              <a:t> means </a:t>
            </a:r>
            <a:r>
              <a:rPr lang="sv-SE" sz="2400" b="1" dirty="0">
                <a:latin typeface="+mn-lt"/>
              </a:rPr>
              <a:t>to accomplish activities and master routines</a:t>
            </a:r>
            <a:r>
              <a:rPr lang="sv-SE" sz="2400" dirty="0">
                <a:latin typeface="+mn-lt"/>
              </a:rPr>
              <a:t>, while to </a:t>
            </a:r>
            <a:r>
              <a:rPr lang="sv-SE" sz="2400" b="1" dirty="0">
                <a:latin typeface="+mn-lt"/>
              </a:rPr>
              <a:t>lead</a:t>
            </a:r>
            <a:r>
              <a:rPr lang="sv-SE" sz="2400" dirty="0">
                <a:latin typeface="+mn-lt"/>
              </a:rPr>
              <a:t> means </a:t>
            </a:r>
            <a:r>
              <a:rPr lang="sv-SE" sz="2400" b="1" dirty="0">
                <a:latin typeface="+mn-lt"/>
              </a:rPr>
              <a:t>to influence others and create shared understanding</a:t>
            </a:r>
            <a:r>
              <a:rPr lang="sv-SE" sz="2400" dirty="0">
                <a:latin typeface="+mn-lt"/>
              </a:rPr>
              <a:t> as driver for change</a:t>
            </a:r>
          </a:p>
          <a:p>
            <a:pPr lvl="1" fontAlgn="t"/>
            <a:r>
              <a:rPr lang="en-GB" sz="2400" dirty="0" smtClean="0">
                <a:latin typeface="+mn-lt"/>
                <a:ea typeface="ＭＳ Ｐゴシック" pitchFamily="34" charset="-128"/>
              </a:rPr>
              <a:t>Good Managers act as leaders</a:t>
            </a:r>
          </a:p>
          <a:p>
            <a:pPr lvl="1" fontAlgn="t"/>
            <a:r>
              <a:rPr lang="en-US" sz="2400" dirty="0" smtClean="0">
                <a:latin typeface="+mn-lt"/>
              </a:rPr>
              <a:t>Leaders are not necessarily managers</a:t>
            </a:r>
            <a:endParaRPr lang="en-GB" sz="2400" i="1" dirty="0" smtClean="0">
              <a:latin typeface="+mn-lt"/>
              <a:ea typeface="ＭＳ Ｐゴシック" pitchFamily="34" charset="-128"/>
            </a:endParaRPr>
          </a:p>
        </p:txBody>
      </p:sp>
      <p:graphicFrame>
        <p:nvGraphicFramePr>
          <p:cNvPr id="7" name="Espace réservé du contenu 5"/>
          <p:cNvGraphicFramePr>
            <a:graphicFrameLocks/>
          </p:cNvGraphicFramePr>
          <p:nvPr>
            <p:extLst>
              <p:ext uri="{D42A27DB-BD31-4B8C-83A1-F6EECF244321}">
                <p14:modId xmlns:p14="http://schemas.microsoft.com/office/powerpoint/2010/main" val="3062963954"/>
              </p:ext>
            </p:extLst>
          </p:nvPr>
        </p:nvGraphicFramePr>
        <p:xfrm>
          <a:off x="23611" y="3252232"/>
          <a:ext cx="9856799" cy="2138144"/>
        </p:xfrm>
        <a:graphic>
          <a:graphicData uri="http://schemas.openxmlformats.org/drawingml/2006/table">
            <a:tbl>
              <a:tblPr firstRow="1" firstCol="1" bandRow="1">
                <a:tableStyleId>{35758FB7-9AC5-4552-8A53-C91805E547FA}</a:tableStyleId>
              </a:tblPr>
              <a:tblGrid>
                <a:gridCol w="5007397"/>
                <a:gridCol w="4849402"/>
              </a:tblGrid>
              <a:tr h="432048">
                <a:tc>
                  <a:txBody>
                    <a:bodyPr/>
                    <a:lstStyle/>
                    <a:p>
                      <a:pPr algn="ctr">
                        <a:lnSpc>
                          <a:spcPct val="100000"/>
                        </a:lnSpc>
                        <a:spcAft>
                          <a:spcPts val="0"/>
                        </a:spcAft>
                      </a:pPr>
                      <a:r>
                        <a:rPr lang="en-GB" sz="2000" b="1" dirty="0" smtClean="0">
                          <a:effectLst/>
                        </a:rPr>
                        <a:t>Leadership = a relationship</a:t>
                      </a:r>
                      <a:endParaRPr lang="en-US" sz="2000" b="1" dirty="0">
                        <a:solidFill>
                          <a:schemeClr val="tx1"/>
                        </a:solidFill>
                        <a:effectLst/>
                        <a:latin typeface="Calibri"/>
                        <a:ea typeface="Calibri"/>
                        <a:cs typeface="Times New Roman"/>
                      </a:endParaRPr>
                    </a:p>
                  </a:txBody>
                  <a:tcPr marL="74295" marR="74295"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25400" cap="flat" cmpd="sng" algn="ctr">
                      <a:noFill/>
                      <a:prstDash val="solid"/>
                    </a:lnB>
                    <a:lnTlToBr w="12700" cmpd="sng">
                      <a:noFill/>
                      <a:prstDash val="solid"/>
                    </a:lnTlToBr>
                    <a:lnBlToTr w="12700" cmpd="sng">
                      <a:noFill/>
                      <a:prstDash val="solid"/>
                    </a:lnBlToTr>
                    <a:solidFill>
                      <a:schemeClr val="accent1">
                        <a:lumMod val="50000"/>
                      </a:schemeClr>
                    </a:solidFill>
                  </a:tcPr>
                </a:tc>
                <a:tc>
                  <a:txBody>
                    <a:bodyPr/>
                    <a:lstStyle/>
                    <a:p>
                      <a:pPr algn="ctr">
                        <a:lnSpc>
                          <a:spcPct val="100000"/>
                        </a:lnSpc>
                        <a:spcAft>
                          <a:spcPts val="0"/>
                        </a:spcAft>
                      </a:pPr>
                      <a:r>
                        <a:rPr lang="en-GB" sz="2000" b="1" dirty="0" smtClean="0">
                          <a:effectLst/>
                        </a:rPr>
                        <a:t>Management = a function</a:t>
                      </a:r>
                      <a:endParaRPr lang="en-US" sz="2000" b="1" dirty="0">
                        <a:solidFill>
                          <a:schemeClr val="tx1"/>
                        </a:solidFill>
                        <a:effectLst/>
                        <a:latin typeface="Calibri"/>
                        <a:ea typeface="Calibri"/>
                        <a:cs typeface="Times New Roman"/>
                      </a:endParaRPr>
                    </a:p>
                  </a:txBody>
                  <a:tcPr marL="74295" marR="74295" marT="0" marB="0" anchor="ctr">
                    <a:lnL w="12700" cap="flat" cmpd="sng" algn="ctr">
                      <a:solidFill>
                        <a:schemeClr val="accent3"/>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25400" cap="flat" cmpd="sng" algn="ctr">
                      <a:noFill/>
                      <a:prstDash val="solid"/>
                    </a:lnB>
                    <a:lnTlToBr w="12700" cmpd="sng">
                      <a:noFill/>
                      <a:prstDash val="solid"/>
                    </a:lnTlToBr>
                    <a:lnBlToTr w="12700" cmpd="sng">
                      <a:noFill/>
                      <a:prstDash val="solid"/>
                    </a:lnBlToTr>
                    <a:solidFill>
                      <a:schemeClr val="accent1">
                        <a:lumMod val="50000"/>
                      </a:schemeClr>
                    </a:solidFill>
                  </a:tcPr>
                </a:tc>
              </a:tr>
              <a:tr h="383131">
                <a:tc>
                  <a:txBody>
                    <a:bodyPr/>
                    <a:lstStyle/>
                    <a:p>
                      <a:pPr algn="l">
                        <a:lnSpc>
                          <a:spcPct val="100000"/>
                        </a:lnSpc>
                        <a:spcAft>
                          <a:spcPts val="0"/>
                        </a:spcAft>
                      </a:pPr>
                      <a:r>
                        <a:rPr lang="en-GB" sz="1800" b="1" dirty="0">
                          <a:effectLst/>
                        </a:rPr>
                        <a:t>Create shared </a:t>
                      </a:r>
                      <a:r>
                        <a:rPr lang="en-GB" sz="1800" b="1" dirty="0" smtClean="0">
                          <a:effectLst/>
                        </a:rPr>
                        <a:t>understanding </a:t>
                      </a:r>
                      <a:r>
                        <a:rPr lang="en-GB" sz="1800" b="1" dirty="0" smtClean="0"/>
                        <a:t>as driver for change</a:t>
                      </a:r>
                      <a:endParaRPr lang="en-US" sz="1800" b="1" dirty="0">
                        <a:solidFill>
                          <a:schemeClr val="tx1"/>
                        </a:solidFill>
                        <a:effectLst/>
                        <a:latin typeface="Calibri"/>
                        <a:ea typeface="Calibri"/>
                        <a:cs typeface="Times New Roman"/>
                      </a:endParaRPr>
                    </a:p>
                  </a:txBody>
                  <a:tcPr marL="74295" marR="74295"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25400" cap="flat" cmpd="sng" algn="ctr">
                      <a:noFill/>
                      <a:prstDash val="solid"/>
                    </a:lnT>
                    <a:lnB w="1270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smtClean="0">
                          <a:effectLst/>
                        </a:rPr>
                        <a:t>Focus on short-term objectives and goals achievement</a:t>
                      </a:r>
                      <a:endParaRPr lang="en-US" sz="1800" b="1" dirty="0" smtClean="0">
                        <a:solidFill>
                          <a:schemeClr val="tx1"/>
                        </a:solidFill>
                        <a:effectLst/>
                        <a:latin typeface="Calibri"/>
                        <a:ea typeface="Calibri"/>
                        <a:cs typeface="Times New Roman"/>
                      </a:endParaRPr>
                    </a:p>
                  </a:txBody>
                  <a:tcPr marL="74295" marR="74295"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25400" cap="flat" cmpd="sng" algn="ctr">
                      <a:noFill/>
                      <a:prstDash val="solid"/>
                    </a:lnT>
                    <a:lnB w="1270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r>
              <a:tr h="30440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800" b="1" dirty="0" smtClean="0"/>
                        <a:t>Define and share current and expected situations</a:t>
                      </a:r>
                      <a:endParaRPr lang="en-GB" sz="1800" b="1" dirty="0" smtClean="0">
                        <a:solidFill>
                          <a:schemeClr val="tx1"/>
                        </a:solidFill>
                      </a:endParaRPr>
                    </a:p>
                  </a:txBody>
                  <a:tcPr marL="74295" marR="74295"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100000"/>
                        </a:lnSpc>
                        <a:spcAft>
                          <a:spcPts val="0"/>
                        </a:spcAft>
                      </a:pPr>
                      <a:r>
                        <a:rPr lang="en-GB" sz="1800" b="1" dirty="0" smtClean="0">
                          <a:effectLst/>
                        </a:rPr>
                        <a:t>Planning, Budgeting, Organizing, Staffing</a:t>
                      </a:r>
                      <a:endParaRPr lang="en-US" sz="1800" b="1" dirty="0">
                        <a:solidFill>
                          <a:schemeClr val="tx1"/>
                        </a:solidFill>
                        <a:effectLst/>
                        <a:latin typeface="Calibri"/>
                        <a:ea typeface="Calibri"/>
                        <a:cs typeface="Times New Roman"/>
                      </a:endParaRPr>
                    </a:p>
                  </a:txBody>
                  <a:tcPr marL="74295" marR="74295"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r>
              <a:tr h="320784">
                <a:tc>
                  <a:txBody>
                    <a:bodyPr/>
                    <a:lstStyle/>
                    <a:p>
                      <a:pPr algn="l">
                        <a:lnSpc>
                          <a:spcPct val="100000"/>
                        </a:lnSpc>
                        <a:spcAft>
                          <a:spcPts val="0"/>
                        </a:spcAft>
                      </a:pPr>
                      <a:r>
                        <a:rPr lang="en-GB" sz="1800" b="1" dirty="0">
                          <a:effectLst/>
                        </a:rPr>
                        <a:t>Aligning </a:t>
                      </a:r>
                      <a:r>
                        <a:rPr lang="en-GB" sz="1800" b="1" dirty="0" smtClean="0">
                          <a:effectLst/>
                        </a:rPr>
                        <a:t>people</a:t>
                      </a:r>
                      <a:endParaRPr lang="en-US" sz="1800" b="1" dirty="0">
                        <a:solidFill>
                          <a:schemeClr val="tx1"/>
                        </a:solidFill>
                        <a:effectLst/>
                        <a:latin typeface="Calibri"/>
                        <a:ea typeface="Calibri"/>
                        <a:cs typeface="Times New Roman"/>
                      </a:endParaRPr>
                    </a:p>
                  </a:txBody>
                  <a:tcPr marL="74295" marR="74295"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100000"/>
                        </a:lnSpc>
                        <a:spcAft>
                          <a:spcPts val="0"/>
                        </a:spcAft>
                      </a:pPr>
                      <a:r>
                        <a:rPr lang="en-GB" sz="1800" b="1" dirty="0">
                          <a:effectLst/>
                        </a:rPr>
                        <a:t>Task </a:t>
                      </a:r>
                      <a:r>
                        <a:rPr lang="en-GB" sz="1800" b="1" dirty="0" smtClean="0">
                          <a:effectLst/>
                        </a:rPr>
                        <a:t>distribution and follow-up</a:t>
                      </a:r>
                      <a:endParaRPr lang="en-US" sz="1800" b="1" dirty="0">
                        <a:solidFill>
                          <a:schemeClr val="tx1"/>
                        </a:solidFill>
                        <a:effectLst/>
                        <a:latin typeface="Calibri"/>
                        <a:ea typeface="Calibri"/>
                        <a:cs typeface="Times New Roman"/>
                      </a:endParaRPr>
                    </a:p>
                  </a:txBody>
                  <a:tcPr marL="74295" marR="74295"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r>
              <a:tr h="288032">
                <a:tc>
                  <a:txBody>
                    <a:bodyPr/>
                    <a:lstStyle/>
                    <a:p>
                      <a:pPr algn="l">
                        <a:lnSpc>
                          <a:spcPct val="100000"/>
                        </a:lnSpc>
                        <a:spcAft>
                          <a:spcPts val="0"/>
                        </a:spcAft>
                      </a:pPr>
                      <a:r>
                        <a:rPr lang="en-GB" sz="1800" b="1" dirty="0">
                          <a:effectLst/>
                        </a:rPr>
                        <a:t>Motivating, </a:t>
                      </a:r>
                      <a:r>
                        <a:rPr lang="en-GB" sz="1800" b="1" dirty="0" smtClean="0">
                          <a:effectLst/>
                        </a:rPr>
                        <a:t>influencing </a:t>
                      </a:r>
                      <a:r>
                        <a:rPr lang="en-GB" sz="1800" b="1" dirty="0">
                          <a:effectLst/>
                        </a:rPr>
                        <a:t>and </a:t>
                      </a:r>
                      <a:r>
                        <a:rPr lang="en-GB" sz="1800" b="1" dirty="0" smtClean="0">
                          <a:effectLst/>
                        </a:rPr>
                        <a:t>inspiring</a:t>
                      </a:r>
                      <a:endParaRPr lang="en-US" sz="1800" b="1" dirty="0">
                        <a:solidFill>
                          <a:schemeClr val="tx1"/>
                        </a:solidFill>
                        <a:effectLst/>
                        <a:latin typeface="Calibri"/>
                        <a:ea typeface="Calibri"/>
                        <a:cs typeface="Times New Roman"/>
                      </a:endParaRPr>
                    </a:p>
                  </a:txBody>
                  <a:tcPr marL="74295" marR="74295"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100000"/>
                        </a:lnSpc>
                        <a:spcAft>
                          <a:spcPts val="0"/>
                        </a:spcAft>
                      </a:pPr>
                      <a:r>
                        <a:rPr lang="en-GB" sz="1800" b="1" dirty="0" smtClean="0">
                          <a:effectLst/>
                        </a:rPr>
                        <a:t>Controlling, problem </a:t>
                      </a:r>
                      <a:r>
                        <a:rPr lang="en-GB" sz="1800" b="1" dirty="0">
                          <a:effectLst/>
                        </a:rPr>
                        <a:t>Solving</a:t>
                      </a:r>
                      <a:endParaRPr lang="en-US" sz="1800" b="1" dirty="0">
                        <a:solidFill>
                          <a:schemeClr val="tx1"/>
                        </a:solidFill>
                        <a:effectLst/>
                        <a:latin typeface="Calibri"/>
                        <a:ea typeface="Calibri"/>
                        <a:cs typeface="Times New Roman"/>
                      </a:endParaRPr>
                    </a:p>
                  </a:txBody>
                  <a:tcPr marL="74295" marR="74295" marT="0" marB="0" anchor="ctr">
                    <a:lnL w="12700" cap="flat" cmpd="sng" algn="ctr">
                      <a:solidFill>
                        <a:schemeClr val="tx2">
                          <a:lumMod val="60000"/>
                          <a:lumOff val="40000"/>
                        </a:schemeClr>
                      </a:solid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grpSp>
        <p:nvGrpSpPr>
          <p:cNvPr id="12" name="Group 11"/>
          <p:cNvGrpSpPr/>
          <p:nvPr/>
        </p:nvGrpSpPr>
        <p:grpSpPr>
          <a:xfrm>
            <a:off x="2886833" y="5475410"/>
            <a:ext cx="4333905" cy="1200196"/>
            <a:chOff x="4499992" y="4941168"/>
            <a:chExt cx="4275884" cy="1656184"/>
          </a:xfrm>
        </p:grpSpPr>
        <p:sp>
          <p:nvSpPr>
            <p:cNvPr id="13" name="Oval 12"/>
            <p:cNvSpPr/>
            <p:nvPr/>
          </p:nvSpPr>
          <p:spPr>
            <a:xfrm>
              <a:off x="4499992" y="4941168"/>
              <a:ext cx="2691708" cy="1656184"/>
            </a:xfrm>
            <a:prstGeom prst="ellipse">
              <a:avLst/>
            </a:prstGeom>
            <a:solidFill>
              <a:srgbClr val="92D050">
                <a:alpha val="70000"/>
              </a:srgbClr>
            </a:solidFill>
            <a:ln>
              <a:noFill/>
            </a:ln>
            <a:effectLst>
              <a:outerShdw blurRad="50800" dist="38100" dir="5400000" algn="t"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b="1" dirty="0" smtClean="0">
                  <a:solidFill>
                    <a:srgbClr val="003300"/>
                  </a:solidFill>
                </a:rPr>
                <a:t>Leading</a:t>
              </a:r>
              <a:endParaRPr lang="en-GB" sz="1600" b="1" dirty="0">
                <a:solidFill>
                  <a:srgbClr val="003300"/>
                </a:solidFill>
              </a:endParaRPr>
            </a:p>
          </p:txBody>
        </p:sp>
        <p:sp>
          <p:nvSpPr>
            <p:cNvPr id="14" name="Oval 13"/>
            <p:cNvSpPr/>
            <p:nvPr/>
          </p:nvSpPr>
          <p:spPr>
            <a:xfrm>
              <a:off x="6084168" y="4941168"/>
              <a:ext cx="2691708" cy="1656184"/>
            </a:xfrm>
            <a:prstGeom prst="ellipse">
              <a:avLst/>
            </a:prstGeom>
            <a:solidFill>
              <a:srgbClr val="FF9900">
                <a:alpha val="79000"/>
              </a:srgbClr>
            </a:solidFill>
            <a:ln>
              <a:noFill/>
            </a:ln>
            <a:effectLst>
              <a:outerShdw blurRad="50800" dist="38100" dir="5400000" algn="t"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000" b="1" dirty="0" smtClean="0">
                  <a:solidFill>
                    <a:srgbClr val="865000"/>
                  </a:solidFill>
                </a:rPr>
                <a:t>Managing</a:t>
              </a:r>
              <a:endParaRPr lang="en-GB" sz="1600" b="1" dirty="0">
                <a:solidFill>
                  <a:srgbClr val="865000"/>
                </a:solidFill>
              </a:endParaRPr>
            </a:p>
          </p:txBody>
        </p:sp>
        <p:sp>
          <p:nvSpPr>
            <p:cNvPr id="15" name="TextBox 14"/>
            <p:cNvSpPr txBox="1"/>
            <p:nvPr/>
          </p:nvSpPr>
          <p:spPr>
            <a:xfrm>
              <a:off x="6056756" y="5579422"/>
              <a:ext cx="1134944" cy="467180"/>
            </a:xfrm>
            <a:prstGeom prst="rect">
              <a:avLst/>
            </a:prstGeom>
            <a:noFill/>
          </p:spPr>
          <p:txBody>
            <a:bodyPr wrap="square" rtlCol="0">
              <a:spAutoFit/>
            </a:bodyPr>
            <a:lstStyle/>
            <a:p>
              <a:pPr algn="ctr"/>
              <a:r>
                <a:rPr lang="en-GB" sz="1600" b="1" dirty="0" smtClean="0">
                  <a:solidFill>
                    <a:srgbClr val="FFFFFF"/>
                  </a:solidFill>
                  <a:effectLst>
                    <a:outerShdw blurRad="38100" dist="38100" dir="2700000" algn="tl">
                      <a:srgbClr val="000000">
                        <a:alpha val="43137"/>
                      </a:srgbClr>
                    </a:outerShdw>
                  </a:effectLst>
                </a:rPr>
                <a:t>SAFETY</a:t>
              </a:r>
              <a:endParaRPr lang="en-GB" sz="1600" b="1" dirty="0">
                <a:solidFill>
                  <a:srgbClr val="FFFFFF"/>
                </a:solidFill>
                <a:effectLst>
                  <a:outerShdw blurRad="38100" dist="38100" dir="2700000" algn="tl">
                    <a:srgbClr val="000000">
                      <a:alpha val="43137"/>
                    </a:srgbClr>
                  </a:outerShdw>
                </a:effectLst>
              </a:endParaRPr>
            </a:p>
          </p:txBody>
        </p:sp>
      </p:grpSp>
      <p:sp>
        <p:nvSpPr>
          <p:cNvPr id="16" name="Slide Number Placeholder 5"/>
          <p:cNvSpPr>
            <a:spLocks noGrp="1"/>
          </p:cNvSpPr>
          <p:nvPr>
            <p:ph type="sldNum" sz="quarter" idx="12"/>
          </p:nvPr>
        </p:nvSpPr>
        <p:spPr>
          <a:xfrm>
            <a:off x="9180000" y="6480000"/>
            <a:ext cx="540000" cy="252000"/>
          </a:xfrm>
        </p:spPr>
        <p:txBody>
          <a:bodyPr/>
          <a:lstStyle/>
          <a:p>
            <a:fld id="{23A0628E-C12F-4F8C-9895-BCD5E30100D3}" type="slidenum">
              <a:rPr lang="en-US" smtClean="0"/>
              <a:pPr/>
              <a:t>17</a:t>
            </a:fld>
            <a:endParaRPr lang="en-US" dirty="0"/>
          </a:p>
        </p:txBody>
      </p:sp>
      <p:sp>
        <p:nvSpPr>
          <p:cNvPr id="17" name="Date Placeholder 13"/>
          <p:cNvSpPr txBox="1">
            <a:spLocks/>
          </p:cNvSpPr>
          <p:nvPr/>
        </p:nvSpPr>
        <p:spPr bwMode="white">
          <a:xfrm>
            <a:off x="6812400" y="6508866"/>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ct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smtClean="0"/>
              <a:t>07-18 May - 18-29 June  2018</a:t>
            </a:r>
          </a:p>
        </p:txBody>
      </p:sp>
      <p:sp>
        <p:nvSpPr>
          <p:cNvPr id="18" name="Footer Placeholder 4">
            <a:extLst>
              <a:ext uri="{FF2B5EF4-FFF2-40B4-BE49-F238E27FC236}">
                <a16:creationId xmlns="" xmlns:a16="http://schemas.microsoft.com/office/drawing/2014/main" id="{C00B7A10-453A-AA44-9AE9-9F87A34CCD67}"/>
              </a:ext>
            </a:extLst>
          </p:cNvPr>
          <p:cNvSpPr>
            <a:spLocks noGrp="1"/>
          </p:cNvSpPr>
          <p:nvPr>
            <p:ph type="ftr" sz="quarter" idx="11"/>
          </p:nvPr>
        </p:nvSpPr>
        <p:spPr>
          <a:xfrm>
            <a:off x="355612" y="6558277"/>
            <a:ext cx="4860000" cy="252000"/>
          </a:xfrm>
        </p:spPr>
        <p:txBody>
          <a:bodyPr/>
          <a:lstStyle/>
          <a:p>
            <a:r>
              <a:rPr lang="en-US" dirty="0"/>
              <a:t>Leadership and Management for Safety</a:t>
            </a:r>
          </a:p>
        </p:txBody>
      </p:sp>
      <p:sp>
        <p:nvSpPr>
          <p:cNvPr id="19" name="Rectangle 2"/>
          <p:cNvSpPr>
            <a:spLocks noGrp="1" noChangeArrowheads="1"/>
          </p:cNvSpPr>
          <p:nvPr>
            <p:ph type="title"/>
          </p:nvPr>
        </p:nvSpPr>
        <p:spPr>
          <a:xfrm>
            <a:off x="0" y="0"/>
            <a:ext cx="9000000" cy="900000"/>
          </a:xfrm>
        </p:spPr>
        <p:txBody>
          <a:bodyPr>
            <a:noAutofit/>
          </a:bodyPr>
          <a:lstStyle/>
          <a:p>
            <a:pPr eaLnBrk="1" hangingPunct="1"/>
            <a:r>
              <a:rPr lang="en-GB" sz="2800" dirty="0" smtClean="0">
                <a:solidFill>
                  <a:schemeClr val="tx1"/>
                </a:solidFill>
                <a:latin typeface="+mn-lt"/>
                <a:ea typeface="ＭＳ Ｐゴシック" pitchFamily="34" charset="-128"/>
              </a:rPr>
              <a:t>Difference between management and leadership</a:t>
            </a:r>
          </a:p>
        </p:txBody>
      </p:sp>
    </p:spTree>
    <p:extLst>
      <p:ext uri="{BB962C8B-B14F-4D97-AF65-F5344CB8AC3E}">
        <p14:creationId xmlns:p14="http://schemas.microsoft.com/office/powerpoint/2010/main" val="88890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7043">
                                            <p:txEl>
                                              <p:pRg st="1" end="1"/>
                                            </p:txEl>
                                          </p:spTgt>
                                        </p:tgtEl>
                                        <p:attrNameLst>
                                          <p:attrName>style.visibility</p:attrName>
                                        </p:attrNameLst>
                                      </p:cBhvr>
                                      <p:to>
                                        <p:strVal val="visible"/>
                                      </p:to>
                                    </p:set>
                                    <p:animEffect transition="in" filter="fade">
                                      <p:cBhvr>
                                        <p:cTn id="12" dur="500"/>
                                        <p:tgtEl>
                                          <p:spTgt spid="8704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7043">
                                            <p:txEl>
                                              <p:pRg st="2" end="2"/>
                                            </p:txEl>
                                          </p:spTgt>
                                        </p:tgtEl>
                                        <p:attrNameLst>
                                          <p:attrName>style.visibility</p:attrName>
                                        </p:attrNameLst>
                                      </p:cBhvr>
                                      <p:to>
                                        <p:strVal val="visible"/>
                                      </p:to>
                                    </p:set>
                                    <p:animEffect transition="in" filter="fade">
                                      <p:cBhvr>
                                        <p:cTn id="17" dur="500"/>
                                        <p:tgtEl>
                                          <p:spTgt spid="87043">
                                            <p:txEl>
                                              <p:pRg st="2" end="2"/>
                                            </p:txEl>
                                          </p:spTgt>
                                        </p:tgtEl>
                                      </p:cBhvr>
                                    </p:animEffect>
                                  </p:childTnLst>
                                </p:cTn>
                              </p:par>
                            </p:childTnLst>
                          </p:cTn>
                        </p:par>
                        <p:par>
                          <p:cTn id="18" fill="hold">
                            <p:stCondLst>
                              <p:cond delay="500"/>
                            </p:stCondLst>
                            <p:childTnLst>
                              <p:par>
                                <p:cTn id="19" presetID="10" presetClass="entr" presetSubtype="0" fill="hold" nodeType="after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387264" y="3310464"/>
            <a:ext cx="9000000" cy="900000"/>
          </a:xfrm>
          <a:prstGeom prst="rect">
            <a:avLst/>
          </a:prstGeom>
        </p:spPr>
        <p:txBody>
          <a:bodyPr/>
          <a:lstStyle>
            <a:lvl1pPr algn="l" defTabSz="914400" rtl="0" eaLnBrk="1" latinLnBrk="0" hangingPunct="1">
              <a:spcBef>
                <a:spcPct val="0"/>
              </a:spcBef>
              <a:buNone/>
              <a:defRPr sz="3600" b="1" kern="1200">
                <a:solidFill>
                  <a:schemeClr val="tx2"/>
                </a:solidFill>
                <a:latin typeface="Calibri" panose="020F0502020204030204" pitchFamily="34" charset="0"/>
                <a:ea typeface="+mj-ea"/>
                <a:cs typeface="+mj-cs"/>
              </a:defRPr>
            </a:lvl1pPr>
          </a:lstStyle>
          <a:p>
            <a:pPr marL="457200" indent="-457200"/>
            <a:r>
              <a:rPr lang="en-GB" dirty="0" smtClean="0"/>
              <a:t>Roles and Responsibilities </a:t>
            </a:r>
          </a:p>
        </p:txBody>
      </p:sp>
    </p:spTree>
    <p:extLst>
      <p:ext uri="{BB962C8B-B14F-4D97-AF65-F5344CB8AC3E}">
        <p14:creationId xmlns:p14="http://schemas.microsoft.com/office/powerpoint/2010/main" val="368263937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0" y="0"/>
            <a:ext cx="9906000" cy="900000"/>
          </a:xfrm>
        </p:spPr>
        <p:txBody>
          <a:bodyPr>
            <a:noAutofit/>
          </a:bodyPr>
          <a:lstStyle/>
          <a:p>
            <a:pPr>
              <a:defRPr/>
            </a:pPr>
            <a:r>
              <a:rPr lang="en-GB" sz="2800" dirty="0" smtClean="0">
                <a:solidFill>
                  <a:schemeClr val="tx1"/>
                </a:solidFill>
                <a:latin typeface="+mn-lt"/>
              </a:rPr>
              <a:t>Leadership </a:t>
            </a:r>
            <a:r>
              <a:rPr lang="en-GB" sz="2800" dirty="0">
                <a:latin typeface="+mn-lt"/>
              </a:rPr>
              <a:t>Roles and </a:t>
            </a:r>
            <a:r>
              <a:rPr lang="en-GB" sz="2800" dirty="0" smtClean="0">
                <a:latin typeface="+mn-lt"/>
              </a:rPr>
              <a:t>Responsibilities</a:t>
            </a:r>
            <a:r>
              <a:rPr lang="en-GB" sz="2800" dirty="0" smtClean="0">
                <a:solidFill>
                  <a:schemeClr val="tx1"/>
                </a:solidFill>
                <a:latin typeface="+mn-lt"/>
              </a:rPr>
              <a:t>  </a:t>
            </a:r>
            <a:endParaRPr lang="en-US" altLang="ja-JP" sz="2800" dirty="0" smtClean="0">
              <a:solidFill>
                <a:schemeClr val="tx1"/>
              </a:solidFill>
              <a:latin typeface="+mn-lt"/>
            </a:endParaRPr>
          </a:p>
        </p:txBody>
      </p:sp>
      <p:sp>
        <p:nvSpPr>
          <p:cNvPr id="19459" name="Rectangle 3"/>
          <p:cNvSpPr>
            <a:spLocks noGrp="1" noChangeArrowheads="1"/>
          </p:cNvSpPr>
          <p:nvPr>
            <p:ph idx="1"/>
          </p:nvPr>
        </p:nvSpPr>
        <p:spPr>
          <a:xfrm>
            <a:off x="180000" y="944686"/>
            <a:ext cx="9540000" cy="5564180"/>
          </a:xfrm>
        </p:spPr>
        <p:txBody>
          <a:bodyPr>
            <a:noAutofit/>
          </a:bodyPr>
          <a:lstStyle/>
          <a:p>
            <a:pPr marL="609600" lvl="0" indent="-609600" algn="just">
              <a:buNone/>
              <a:defRPr/>
            </a:pPr>
            <a:r>
              <a:rPr lang="en-GB" sz="2400" b="1" dirty="0">
                <a:latin typeface="+mn-lt"/>
              </a:rPr>
              <a:t>The Leader’s Role:</a:t>
            </a:r>
          </a:p>
          <a:p>
            <a:pPr marL="850900" lvl="1" indent="-457200" algn="just">
              <a:spcBef>
                <a:spcPts val="0"/>
              </a:spcBef>
              <a:buFont typeface="+mj-lt"/>
              <a:buAutoNum type="arabicPeriod"/>
              <a:defRPr/>
            </a:pPr>
            <a:r>
              <a:rPr lang="en-GB" sz="2400" dirty="0">
                <a:latin typeface="+mn-lt"/>
              </a:rPr>
              <a:t>Define reality: Where are we today? Plan to move forward..</a:t>
            </a:r>
          </a:p>
          <a:p>
            <a:pPr marL="850900" lvl="1" indent="-457200" algn="just">
              <a:spcBef>
                <a:spcPts val="0"/>
              </a:spcBef>
              <a:buFont typeface="+mj-lt"/>
              <a:buAutoNum type="arabicPeriod"/>
              <a:defRPr/>
            </a:pPr>
            <a:r>
              <a:rPr lang="en-GB" sz="2400" dirty="0">
                <a:latin typeface="+mn-lt"/>
              </a:rPr>
              <a:t>Define the vision: Where do we want to be? Vision and Mission </a:t>
            </a:r>
          </a:p>
          <a:p>
            <a:pPr marL="850900" lvl="1" indent="-457200" algn="just">
              <a:spcBef>
                <a:spcPts val="0"/>
              </a:spcBef>
              <a:buFont typeface="+mj-lt"/>
              <a:buAutoNum type="arabicPeriod"/>
              <a:defRPr/>
            </a:pPr>
            <a:r>
              <a:rPr lang="en-GB" sz="2400" dirty="0">
                <a:latin typeface="+mn-lt"/>
              </a:rPr>
              <a:t>Define how we will get there? Strategies for </a:t>
            </a:r>
            <a:r>
              <a:rPr lang="en-GB" sz="2400" dirty="0" smtClean="0">
                <a:latin typeface="+mn-lt"/>
              </a:rPr>
              <a:t>directions and </a:t>
            </a:r>
            <a:r>
              <a:rPr lang="en-GB" sz="2400" dirty="0">
                <a:latin typeface="+mn-lt"/>
              </a:rPr>
              <a:t>Goals to achieve objective…</a:t>
            </a:r>
          </a:p>
          <a:p>
            <a:pPr marL="0" indent="0">
              <a:buClr>
                <a:schemeClr val="accent2"/>
              </a:buClr>
              <a:buNone/>
              <a:defRPr/>
            </a:pPr>
            <a:r>
              <a:rPr lang="en-GB" sz="2400" dirty="0" smtClean="0">
                <a:latin typeface="+mn-lt"/>
                <a:ea typeface="MS PGothic" pitchFamily="34" charset="-128"/>
              </a:rPr>
              <a:t>So how can leaders influence culture for safety</a:t>
            </a:r>
            <a:r>
              <a:rPr lang="en-GB" sz="2400" dirty="0">
                <a:latin typeface="+mn-lt"/>
                <a:ea typeface="MS PGothic" pitchFamily="34" charset="-128"/>
              </a:rPr>
              <a:t>?</a:t>
            </a:r>
            <a:endParaRPr lang="en-GB" sz="2400" dirty="0" smtClean="0">
              <a:latin typeface="+mn-lt"/>
              <a:ea typeface="MS PGothic" pitchFamily="34" charset="-128"/>
            </a:endParaRPr>
          </a:p>
          <a:p>
            <a:pPr lvl="1">
              <a:spcBef>
                <a:spcPts val="600"/>
              </a:spcBef>
              <a:buClr>
                <a:schemeClr val="accent2"/>
              </a:buClr>
              <a:defRPr/>
            </a:pPr>
            <a:r>
              <a:rPr lang="en-CA" sz="2400" dirty="0" smtClean="0">
                <a:latin typeface="+mn-lt"/>
              </a:rPr>
              <a:t>Leadership </a:t>
            </a:r>
            <a:r>
              <a:rPr lang="en-CA" sz="2400" dirty="0">
                <a:latin typeface="+mn-lt"/>
              </a:rPr>
              <a:t>is not simply a process of acting or behaving, or a process of manipulating rewards. It is a process of power-based reality construction and needs to be understood in these terms.” </a:t>
            </a:r>
            <a:endParaRPr lang="en-CA" sz="2400" dirty="0" smtClean="0">
              <a:latin typeface="+mn-lt"/>
            </a:endParaRPr>
          </a:p>
          <a:p>
            <a:pPr lvl="1">
              <a:spcBef>
                <a:spcPts val="600"/>
              </a:spcBef>
            </a:pPr>
            <a:r>
              <a:rPr lang="en-CA" sz="2400" dirty="0" smtClean="0">
                <a:latin typeface="+mn-lt"/>
              </a:rPr>
              <a:t>To answer we need to understand what drives human behaviour on an individual and collective level</a:t>
            </a:r>
          </a:p>
          <a:p>
            <a:pPr marL="0" lvl="0" indent="0" algn="ctr">
              <a:spcBef>
                <a:spcPts val="600"/>
              </a:spcBef>
              <a:buNone/>
              <a:defRPr/>
            </a:pPr>
            <a:r>
              <a:rPr lang="en-US" altLang="ja-JP" sz="2400" b="1" i="1" dirty="0" smtClean="0">
                <a:solidFill>
                  <a:srgbClr val="FF0000"/>
                </a:solidFill>
                <a:latin typeface="+mn-lt"/>
              </a:rPr>
              <a:t>“</a:t>
            </a:r>
            <a:r>
              <a:rPr lang="en-US" altLang="ja-JP" sz="2000" b="1" i="1" dirty="0" smtClean="0">
                <a:solidFill>
                  <a:srgbClr val="FF0000"/>
                </a:solidFill>
                <a:latin typeface="+mn-lt"/>
              </a:rPr>
              <a:t>Leaders must </a:t>
            </a:r>
            <a:r>
              <a:rPr lang="en-US" altLang="ja-JP" sz="2000" b="1" i="1" dirty="0">
                <a:solidFill>
                  <a:srgbClr val="FF0000"/>
                </a:solidFill>
                <a:latin typeface="+mn-lt"/>
              </a:rPr>
              <a:t>know what characteristics and attributes </a:t>
            </a:r>
            <a:r>
              <a:rPr lang="en-US" altLang="ja-JP" sz="2000" b="1" i="1" dirty="0" smtClean="0">
                <a:solidFill>
                  <a:srgbClr val="FF0000"/>
                </a:solidFill>
                <a:latin typeface="+mn-lt"/>
              </a:rPr>
              <a:t>they want to see </a:t>
            </a:r>
            <a:r>
              <a:rPr lang="en-US" altLang="ja-JP" sz="2000" b="1" i="1" dirty="0">
                <a:solidFill>
                  <a:srgbClr val="FF0000"/>
                </a:solidFill>
                <a:latin typeface="+mn-lt"/>
              </a:rPr>
              <a:t>in the workplace, and what </a:t>
            </a:r>
            <a:r>
              <a:rPr lang="en-US" altLang="ja-JP" sz="2000" b="1" i="1" dirty="0" smtClean="0">
                <a:solidFill>
                  <a:srgbClr val="FF0000"/>
                </a:solidFill>
                <a:latin typeface="+mn-lt"/>
              </a:rPr>
              <a:t>they want to achieve”</a:t>
            </a:r>
            <a:endParaRPr lang="en-CA" sz="2000" b="1" dirty="0">
              <a:latin typeface="+mn-lt"/>
            </a:endParaRPr>
          </a:p>
        </p:txBody>
      </p:sp>
      <p:sp>
        <p:nvSpPr>
          <p:cNvPr id="7" name="Slide Number Placeholder 5"/>
          <p:cNvSpPr>
            <a:spLocks noGrp="1"/>
          </p:cNvSpPr>
          <p:nvPr>
            <p:ph type="sldNum" sz="quarter" idx="12"/>
          </p:nvPr>
        </p:nvSpPr>
        <p:spPr>
          <a:xfrm>
            <a:off x="9180000" y="6480000"/>
            <a:ext cx="540000" cy="252000"/>
          </a:xfrm>
        </p:spPr>
        <p:txBody>
          <a:bodyPr/>
          <a:lstStyle/>
          <a:p>
            <a:fld id="{23A0628E-C12F-4F8C-9895-BCD5E30100D3}" type="slidenum">
              <a:rPr lang="en-US" smtClean="0"/>
              <a:pPr/>
              <a:t>19</a:t>
            </a:fld>
            <a:endParaRPr lang="en-US" dirty="0"/>
          </a:p>
        </p:txBody>
      </p:sp>
      <p:sp>
        <p:nvSpPr>
          <p:cNvPr id="8" name="Date Placeholder 13"/>
          <p:cNvSpPr txBox="1">
            <a:spLocks/>
          </p:cNvSpPr>
          <p:nvPr/>
        </p:nvSpPr>
        <p:spPr bwMode="white">
          <a:xfrm>
            <a:off x="6812400" y="6508866"/>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ct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smtClean="0"/>
              <a:t>07-18 May - 18-29 June  2018</a:t>
            </a:r>
          </a:p>
        </p:txBody>
      </p:sp>
      <p:sp>
        <p:nvSpPr>
          <p:cNvPr id="9" name="Footer Placeholder 4">
            <a:extLst>
              <a:ext uri="{FF2B5EF4-FFF2-40B4-BE49-F238E27FC236}">
                <a16:creationId xmlns="" xmlns:a16="http://schemas.microsoft.com/office/drawing/2014/main" id="{C00B7A10-453A-AA44-9AE9-9F87A34CCD67}"/>
              </a:ext>
            </a:extLst>
          </p:cNvPr>
          <p:cNvSpPr>
            <a:spLocks noGrp="1"/>
          </p:cNvSpPr>
          <p:nvPr>
            <p:ph type="ftr" sz="quarter" idx="11"/>
          </p:nvPr>
        </p:nvSpPr>
        <p:spPr>
          <a:xfrm>
            <a:off x="355612" y="6558277"/>
            <a:ext cx="4860000" cy="252000"/>
          </a:xfrm>
        </p:spPr>
        <p:txBody>
          <a:bodyPr/>
          <a:lstStyle/>
          <a:p>
            <a:r>
              <a:rPr lang="en-US" dirty="0"/>
              <a:t>Leadership and Management for Safety</a:t>
            </a:r>
          </a:p>
        </p:txBody>
      </p:sp>
    </p:spTree>
    <p:extLst>
      <p:ext uri="{BB962C8B-B14F-4D97-AF65-F5344CB8AC3E}">
        <p14:creationId xmlns:p14="http://schemas.microsoft.com/office/powerpoint/2010/main" val="29868368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204716" y="1344797"/>
            <a:ext cx="9699863" cy="3369673"/>
          </a:xfrm>
        </p:spPr>
        <p:txBody>
          <a:bodyPr>
            <a:normAutofit/>
          </a:bodyPr>
          <a:lstStyle/>
          <a:p>
            <a:r>
              <a:rPr lang="en-GB" sz="3200" dirty="0"/>
              <a:t/>
            </a:r>
            <a:br>
              <a:rPr lang="en-GB" sz="3200" dirty="0"/>
            </a:br>
            <a:r>
              <a:rPr lang="en-GB" sz="3200" noProof="0" dirty="0" smtClean="0"/>
              <a:t>BASIC PROFESSIONAL TRAINING COURSE</a:t>
            </a:r>
            <a:br>
              <a:rPr lang="en-GB" sz="3200" noProof="0" dirty="0" smtClean="0"/>
            </a:br>
            <a:r>
              <a:rPr lang="en-GB" sz="2200" noProof="0" dirty="0" smtClean="0"/>
              <a:t/>
            </a:r>
            <a:br>
              <a:rPr lang="en-GB" sz="2200" noProof="0" dirty="0" smtClean="0"/>
            </a:br>
            <a:r>
              <a:rPr lang="en-GB" sz="2200" b="1" i="0" noProof="0" dirty="0">
                <a:solidFill>
                  <a:srgbClr val="654A15"/>
                </a:solidFill>
              </a:rPr>
              <a:t/>
            </a:r>
            <a:br>
              <a:rPr lang="en-GB" sz="2200" b="1" i="0" noProof="0" dirty="0">
                <a:solidFill>
                  <a:srgbClr val="654A15"/>
                </a:solidFill>
              </a:rPr>
            </a:br>
            <a:r>
              <a:rPr lang="en-GB" sz="1400" b="1" i="0" noProof="0" dirty="0" smtClean="0">
                <a:solidFill>
                  <a:srgbClr val="654A15"/>
                </a:solidFill>
              </a:rPr>
              <a:t> </a:t>
            </a:r>
            <a:r>
              <a:rPr lang="en-GB" sz="2800" kern="0" dirty="0" smtClean="0">
                <a:latin typeface="+mn-lt"/>
              </a:rPr>
              <a:t>Leadership, Management for Safety and Safety Culture</a:t>
            </a:r>
            <a:r>
              <a:rPr lang="en-GB" sz="2800" b="1" kern="0" noProof="0" dirty="0" smtClean="0">
                <a:latin typeface="+mn-lt"/>
              </a:rPr>
              <a:t/>
            </a:r>
            <a:br>
              <a:rPr lang="en-GB" sz="2800" b="1" kern="0" noProof="0" dirty="0" smtClean="0">
                <a:latin typeface="+mn-lt"/>
              </a:rPr>
            </a:br>
            <a:r>
              <a:rPr lang="en-GB" sz="2800" i="1" dirty="0" smtClean="0">
                <a:latin typeface="+mn-lt"/>
              </a:rPr>
              <a:t>Leadership for </a:t>
            </a:r>
            <a:r>
              <a:rPr lang="en-GB" sz="2800" i="1" dirty="0">
                <a:latin typeface="+mn-lt"/>
              </a:rPr>
              <a:t>Safety </a:t>
            </a:r>
            <a:endParaRPr lang="en-GB" sz="2800" i="1" kern="0" dirty="0">
              <a:latin typeface="+mn-lt"/>
            </a:endParaRPr>
          </a:p>
        </p:txBody>
      </p:sp>
      <p:sp>
        <p:nvSpPr>
          <p:cNvPr id="5" name="Subtitle 2"/>
          <p:cNvSpPr txBox="1">
            <a:spLocks/>
          </p:cNvSpPr>
          <p:nvPr/>
        </p:nvSpPr>
        <p:spPr>
          <a:xfrm>
            <a:off x="4797134" y="5929451"/>
            <a:ext cx="5107445" cy="502590"/>
          </a:xfrm>
          <a:prstGeom prst="rect">
            <a:avLst/>
          </a:prstGeom>
        </p:spPr>
        <p:txBody>
          <a:bodyPr>
            <a:normAutofit/>
          </a:bodyPr>
          <a:lstStyle>
            <a:lvl1pPr marR="0" lvl="0" indent="0" algn="ctr" fontAlgn="auto">
              <a:lnSpc>
                <a:spcPct val="90000"/>
              </a:lnSpc>
              <a:spcBef>
                <a:spcPts val="1000"/>
              </a:spcBef>
              <a:spcAft>
                <a:spcPts val="0"/>
              </a:spcAft>
              <a:buClr>
                <a:srgbClr val="3366CC"/>
              </a:buClr>
              <a:buSzPct val="110000"/>
              <a:buFont typeface="Arial" panose="020B0604020202020204" pitchFamily="34" charset="0"/>
              <a:buNone/>
              <a:tabLst/>
              <a:defRPr sz="1200">
                <a:solidFill>
                  <a:schemeClr val="bg1">
                    <a:lumMod val="50000"/>
                  </a:schemeClr>
                </a:solidFill>
                <a:latin typeface="Arial" panose="020B0604020202020204" pitchFamily="34" charset="0"/>
                <a:cs typeface="Arial" panose="020B0604020202020204" pitchFamily="34" charset="0"/>
              </a:defRPr>
            </a:lvl1pPr>
            <a:lvl2pPr marR="0" indent="0" algn="ctr" fontAlgn="auto">
              <a:lnSpc>
                <a:spcPct val="90000"/>
              </a:lnSpc>
              <a:spcBef>
                <a:spcPts val="500"/>
              </a:spcBef>
              <a:spcAft>
                <a:spcPts val="0"/>
              </a:spcAft>
              <a:buClr>
                <a:srgbClr val="3366CC"/>
              </a:buClr>
              <a:buSzPct val="90000"/>
              <a:buFont typeface="Arial" panose="020B0604020202020204" pitchFamily="34" charset="0"/>
              <a:buNone/>
              <a:tabLst/>
              <a:defRPr sz="2000">
                <a:solidFill>
                  <a:srgbClr val="003399"/>
                </a:solidFill>
                <a:latin typeface="Arial" panose="020B0604020202020204" pitchFamily="34" charset="0"/>
                <a:cs typeface="Arial" panose="020B0604020202020204" pitchFamily="34" charset="0"/>
              </a:defRPr>
            </a:lvl2pPr>
            <a:lvl3pPr marR="0" indent="0" algn="ctr" fontAlgn="auto">
              <a:lnSpc>
                <a:spcPct val="90000"/>
              </a:lnSpc>
              <a:spcBef>
                <a:spcPts val="500"/>
              </a:spcBef>
              <a:spcAft>
                <a:spcPts val="0"/>
              </a:spcAft>
              <a:buClr>
                <a:srgbClr val="3366CC"/>
              </a:buClr>
              <a:buSzPct val="90000"/>
              <a:buFont typeface="Arial" panose="020B0604020202020204" pitchFamily="34" charset="0"/>
              <a:buNone/>
              <a:tabLst/>
              <a:defRPr>
                <a:solidFill>
                  <a:srgbClr val="003399"/>
                </a:solidFill>
                <a:latin typeface="Arial" panose="020B0604020202020204" pitchFamily="34" charset="0"/>
                <a:cs typeface="Arial" panose="020B0604020202020204" pitchFamily="34" charset="0"/>
              </a:defRPr>
            </a:lvl3pPr>
            <a:lvl4pPr marR="0" indent="0" algn="ctr" fontAlgn="auto">
              <a:lnSpc>
                <a:spcPct val="90000"/>
              </a:lnSpc>
              <a:spcBef>
                <a:spcPts val="500"/>
              </a:spcBef>
              <a:spcAft>
                <a:spcPts val="0"/>
              </a:spcAft>
              <a:buClr>
                <a:srgbClr val="3366CC"/>
              </a:buClr>
              <a:buSzPct val="90000"/>
              <a:buFont typeface="Arial" panose="020B0604020202020204" pitchFamily="34" charset="0"/>
              <a:buNone/>
              <a:tabLst/>
              <a:defRPr sz="1600">
                <a:solidFill>
                  <a:srgbClr val="003399"/>
                </a:solidFill>
                <a:latin typeface="Arial" panose="020B0604020202020204" pitchFamily="34" charset="0"/>
                <a:cs typeface="Arial" panose="020B0604020202020204" pitchFamily="34" charset="0"/>
              </a:defRPr>
            </a:lvl4pPr>
            <a:lvl5pPr marR="0" indent="0" algn="ctr" fontAlgn="auto">
              <a:lnSpc>
                <a:spcPct val="90000"/>
              </a:lnSpc>
              <a:spcBef>
                <a:spcPts val="500"/>
              </a:spcBef>
              <a:spcAft>
                <a:spcPts val="0"/>
              </a:spcAft>
              <a:buClr>
                <a:srgbClr val="3366CC"/>
              </a:buClr>
              <a:buSzPct val="90000"/>
              <a:buFont typeface="Arial" panose="020B0604020202020204" pitchFamily="34" charset="0"/>
              <a:buNone/>
              <a:tabLst/>
              <a:defRPr sz="1600">
                <a:solidFill>
                  <a:srgbClr val="003399"/>
                </a:solidFill>
                <a:latin typeface="Arial" panose="020B0604020202020204" pitchFamily="34" charset="0"/>
                <a:cs typeface="Arial" panose="020B0604020202020204" pitchFamily="34" charset="0"/>
              </a:defRPr>
            </a:lvl5pPr>
            <a:lvl6pPr indent="0" algn="ctr">
              <a:lnSpc>
                <a:spcPct val="90000"/>
              </a:lnSpc>
              <a:spcBef>
                <a:spcPts val="500"/>
              </a:spcBef>
              <a:buFont typeface="Arial" panose="020B0604020202020204" pitchFamily="34" charset="0"/>
              <a:buNone/>
              <a:defRPr sz="1600"/>
            </a:lvl6pPr>
            <a:lvl7pPr indent="0" algn="ctr">
              <a:lnSpc>
                <a:spcPct val="90000"/>
              </a:lnSpc>
              <a:spcBef>
                <a:spcPts val="500"/>
              </a:spcBef>
              <a:buFont typeface="Arial" panose="020B0604020202020204" pitchFamily="34" charset="0"/>
              <a:buNone/>
              <a:defRPr sz="1600"/>
            </a:lvl7pPr>
            <a:lvl8pPr indent="0" algn="ctr">
              <a:lnSpc>
                <a:spcPct val="90000"/>
              </a:lnSpc>
              <a:spcBef>
                <a:spcPts val="500"/>
              </a:spcBef>
              <a:buFont typeface="Arial" panose="020B0604020202020204" pitchFamily="34" charset="0"/>
              <a:buNone/>
              <a:defRPr sz="1600"/>
            </a:lvl8pPr>
            <a:lvl9pPr indent="0" algn="ctr">
              <a:lnSpc>
                <a:spcPct val="90000"/>
              </a:lnSpc>
              <a:spcBef>
                <a:spcPts val="500"/>
              </a:spcBef>
              <a:buFont typeface="Arial" panose="020B0604020202020204" pitchFamily="34" charset="0"/>
              <a:buNone/>
              <a:defRPr sz="1600"/>
            </a:lvl9pPr>
          </a:lstStyle>
          <a:p>
            <a:pPr algn="just"/>
            <a:r>
              <a:rPr lang="en-GB" i="1" dirty="0"/>
              <a:t>This material was prepared by the IAEA and co-funded by the European Union. </a:t>
            </a:r>
          </a:p>
        </p:txBody>
      </p:sp>
    </p:spTree>
    <p:extLst>
      <p:ext uri="{BB962C8B-B14F-4D97-AF65-F5344CB8AC3E}">
        <p14:creationId xmlns:p14="http://schemas.microsoft.com/office/powerpoint/2010/main" val="850772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p:cNvSpPr>
            <a:spLocks noGrp="1" noChangeArrowheads="1"/>
          </p:cNvSpPr>
          <p:nvPr>
            <p:ph idx="1"/>
          </p:nvPr>
        </p:nvSpPr>
        <p:spPr>
          <a:xfrm>
            <a:off x="180000" y="960451"/>
            <a:ext cx="9540000" cy="5220000"/>
          </a:xfrm>
        </p:spPr>
        <p:txBody>
          <a:bodyPr>
            <a:noAutofit/>
          </a:bodyPr>
          <a:lstStyle/>
          <a:p>
            <a:pPr marL="177800" indent="-177800">
              <a:spcBef>
                <a:spcPts val="600"/>
              </a:spcBef>
            </a:pPr>
            <a:r>
              <a:rPr lang="en-GB" sz="2400" dirty="0" smtClean="0">
                <a:latin typeface="+mn-lt"/>
              </a:rPr>
              <a:t>Leadership aims at </a:t>
            </a:r>
            <a:r>
              <a:rPr lang="en-GB" sz="2400" b="1" dirty="0">
                <a:latin typeface="+mn-lt"/>
              </a:rPr>
              <a:t>achieving commitment</a:t>
            </a:r>
            <a:r>
              <a:rPr lang="en-GB" sz="2400" dirty="0">
                <a:latin typeface="+mn-lt"/>
              </a:rPr>
              <a:t> to goals, shared values and behaviours that influences and motivates </a:t>
            </a:r>
            <a:r>
              <a:rPr lang="en-GB" sz="2400" dirty="0" smtClean="0">
                <a:latin typeface="+mn-lt"/>
              </a:rPr>
              <a:t>individuals and organizations to continually improve performance</a:t>
            </a:r>
          </a:p>
          <a:p>
            <a:pPr marL="177800" indent="-177800">
              <a:spcBef>
                <a:spcPts val="600"/>
              </a:spcBef>
            </a:pPr>
            <a:r>
              <a:rPr lang="en-GB" sz="2400" dirty="0" smtClean="0">
                <a:latin typeface="+mn-lt"/>
              </a:rPr>
              <a:t>A </a:t>
            </a:r>
            <a:r>
              <a:rPr lang="en-GB" sz="2400" b="1" dirty="0">
                <a:latin typeface="+mn-lt"/>
              </a:rPr>
              <a:t>clear policy, vision, strategy, plans and objectives</a:t>
            </a:r>
            <a:r>
              <a:rPr lang="en-GB" sz="2400" dirty="0">
                <a:latin typeface="+mn-lt"/>
              </a:rPr>
              <a:t> should be developed and communicated frequently and consistently</a:t>
            </a:r>
            <a:r>
              <a:rPr lang="en-GB" sz="2400" dirty="0" smtClean="0">
                <a:latin typeface="+mn-lt"/>
              </a:rPr>
              <a:t>.</a:t>
            </a:r>
          </a:p>
          <a:p>
            <a:pPr marL="177800" indent="-177800">
              <a:spcBef>
                <a:spcPts val="600"/>
              </a:spcBef>
            </a:pPr>
            <a:r>
              <a:rPr lang="en-GB" sz="2400" dirty="0" smtClean="0">
                <a:latin typeface="+mn-lt"/>
              </a:rPr>
              <a:t>Should develop a </a:t>
            </a:r>
            <a:r>
              <a:rPr lang="en-GB" sz="2400" b="1" dirty="0" smtClean="0">
                <a:latin typeface="+mn-lt"/>
              </a:rPr>
              <a:t>good understanding, and communicate</a:t>
            </a:r>
            <a:r>
              <a:rPr lang="en-GB" sz="2400" dirty="0" smtClean="0">
                <a:latin typeface="+mn-lt"/>
              </a:rPr>
              <a:t> the beliefs that underlie the organization’s policies through their own behaviour and management practices. Leaders at all levels in the regulatory body show commitment to continuous improvement</a:t>
            </a:r>
          </a:p>
          <a:p>
            <a:pPr marL="177800" indent="-177800">
              <a:defRPr/>
            </a:pPr>
            <a:r>
              <a:rPr lang="en-GB" sz="2400" dirty="0" smtClean="0">
                <a:latin typeface="+mn-lt"/>
              </a:rPr>
              <a:t>Leaders will acknowledge that safety encompasses </a:t>
            </a:r>
            <a:r>
              <a:rPr lang="en-GB" sz="2400" b="1" dirty="0" smtClean="0">
                <a:latin typeface="+mn-lt"/>
              </a:rPr>
              <a:t>interactions</a:t>
            </a:r>
            <a:r>
              <a:rPr lang="en-GB" sz="2400" dirty="0" smtClean="0">
                <a:latin typeface="+mn-lt"/>
              </a:rPr>
              <a:t> </a:t>
            </a:r>
            <a:br>
              <a:rPr lang="en-GB" sz="2400" dirty="0" smtClean="0">
                <a:latin typeface="+mn-lt"/>
              </a:rPr>
            </a:br>
            <a:r>
              <a:rPr lang="en-GB" sz="2400" dirty="0" smtClean="0">
                <a:latin typeface="+mn-lt"/>
              </a:rPr>
              <a:t>between </a:t>
            </a:r>
            <a:r>
              <a:rPr lang="en-GB" sz="2400" b="1" dirty="0">
                <a:latin typeface="+mn-lt"/>
              </a:rPr>
              <a:t>individuals, technology </a:t>
            </a:r>
            <a:r>
              <a:rPr lang="en-GB" sz="2400" b="1" dirty="0" smtClean="0">
                <a:latin typeface="+mn-lt"/>
              </a:rPr>
              <a:t>and the organizations</a:t>
            </a:r>
          </a:p>
          <a:p>
            <a:pPr marL="177800" indent="-177800">
              <a:spcBef>
                <a:spcPts val="600"/>
              </a:spcBef>
              <a:defRPr/>
            </a:pPr>
            <a:endParaRPr lang="en-GB" sz="900" dirty="0" smtClean="0">
              <a:latin typeface="+mn-lt"/>
            </a:endParaRPr>
          </a:p>
          <a:p>
            <a:pPr marL="0" lvl="0" indent="0">
              <a:spcBef>
                <a:spcPts val="600"/>
              </a:spcBef>
              <a:buNone/>
              <a:defRPr/>
            </a:pPr>
            <a:r>
              <a:rPr lang="en-GB" sz="2400" dirty="0" smtClean="0">
                <a:latin typeface="+mn-lt"/>
              </a:rPr>
              <a:t>ITO – The</a:t>
            </a:r>
            <a:r>
              <a:rPr lang="en-GB" sz="2400" b="1" dirty="0" smtClean="0">
                <a:latin typeface="+mn-lt"/>
              </a:rPr>
              <a:t> interaction </a:t>
            </a:r>
            <a:r>
              <a:rPr lang="en-GB" sz="2400" dirty="0" smtClean="0">
                <a:latin typeface="+mn-lt"/>
              </a:rPr>
              <a:t>between Individuals, Technology                              and Organization</a:t>
            </a:r>
            <a:endParaRPr lang="en-US" sz="2400" dirty="0">
              <a:latin typeface="+mn-lt"/>
            </a:endParaRPr>
          </a:p>
        </p:txBody>
      </p:sp>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03933" y="4807335"/>
            <a:ext cx="2144114" cy="19812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Slide Number Placeholder 5"/>
          <p:cNvSpPr>
            <a:spLocks noGrp="1"/>
          </p:cNvSpPr>
          <p:nvPr>
            <p:ph type="sldNum" sz="quarter" idx="12"/>
          </p:nvPr>
        </p:nvSpPr>
        <p:spPr>
          <a:xfrm>
            <a:off x="9180000" y="6480000"/>
            <a:ext cx="540000" cy="252000"/>
          </a:xfrm>
        </p:spPr>
        <p:txBody>
          <a:bodyPr/>
          <a:lstStyle/>
          <a:p>
            <a:fld id="{23A0628E-C12F-4F8C-9895-BCD5E30100D3}" type="slidenum">
              <a:rPr lang="en-US" smtClean="0"/>
              <a:pPr/>
              <a:t>20</a:t>
            </a:fld>
            <a:endParaRPr lang="en-US" dirty="0"/>
          </a:p>
        </p:txBody>
      </p:sp>
      <p:sp>
        <p:nvSpPr>
          <p:cNvPr id="9" name="Date Placeholder 13"/>
          <p:cNvSpPr txBox="1">
            <a:spLocks/>
          </p:cNvSpPr>
          <p:nvPr/>
        </p:nvSpPr>
        <p:spPr bwMode="white">
          <a:xfrm>
            <a:off x="6812400" y="6508866"/>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ct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smtClean="0"/>
              <a:t>07-18 May - 18-29 June  2018</a:t>
            </a:r>
          </a:p>
        </p:txBody>
      </p:sp>
      <p:sp>
        <p:nvSpPr>
          <p:cNvPr id="10" name="Footer Placeholder 4">
            <a:extLst>
              <a:ext uri="{FF2B5EF4-FFF2-40B4-BE49-F238E27FC236}">
                <a16:creationId xmlns="" xmlns:a16="http://schemas.microsoft.com/office/drawing/2014/main" id="{C00B7A10-453A-AA44-9AE9-9F87A34CCD67}"/>
              </a:ext>
            </a:extLst>
          </p:cNvPr>
          <p:cNvSpPr>
            <a:spLocks noGrp="1"/>
          </p:cNvSpPr>
          <p:nvPr>
            <p:ph type="ftr" sz="quarter" idx="11"/>
          </p:nvPr>
        </p:nvSpPr>
        <p:spPr>
          <a:xfrm>
            <a:off x="355612" y="6558277"/>
            <a:ext cx="4860000" cy="252000"/>
          </a:xfrm>
        </p:spPr>
        <p:txBody>
          <a:bodyPr/>
          <a:lstStyle/>
          <a:p>
            <a:r>
              <a:rPr lang="en-US" dirty="0"/>
              <a:t>Leadership and Management for Safety</a:t>
            </a:r>
          </a:p>
        </p:txBody>
      </p:sp>
      <p:sp>
        <p:nvSpPr>
          <p:cNvPr id="11" name="Rectangle 2"/>
          <p:cNvSpPr>
            <a:spLocks noGrp="1" noChangeArrowheads="1"/>
          </p:cNvSpPr>
          <p:nvPr>
            <p:ph type="title"/>
          </p:nvPr>
        </p:nvSpPr>
        <p:spPr>
          <a:xfrm>
            <a:off x="0" y="0"/>
            <a:ext cx="9906000" cy="900000"/>
          </a:xfrm>
        </p:spPr>
        <p:txBody>
          <a:bodyPr>
            <a:noAutofit/>
          </a:bodyPr>
          <a:lstStyle/>
          <a:p>
            <a:pPr>
              <a:defRPr/>
            </a:pPr>
            <a:r>
              <a:rPr lang="en-GB" sz="2800" dirty="0" smtClean="0">
                <a:solidFill>
                  <a:schemeClr val="tx1"/>
                </a:solidFill>
                <a:latin typeface="+mn-lt"/>
              </a:rPr>
              <a:t>Leadership </a:t>
            </a:r>
            <a:r>
              <a:rPr lang="en-GB" sz="2800" dirty="0">
                <a:latin typeface="+mn-lt"/>
              </a:rPr>
              <a:t>Roles and </a:t>
            </a:r>
            <a:r>
              <a:rPr lang="en-GB" sz="2800" dirty="0" smtClean="0">
                <a:latin typeface="+mn-lt"/>
              </a:rPr>
              <a:t>Responsibilities</a:t>
            </a:r>
            <a:r>
              <a:rPr lang="en-GB" sz="2800" dirty="0" smtClean="0">
                <a:solidFill>
                  <a:schemeClr val="tx1"/>
                </a:solidFill>
                <a:latin typeface="+mn-lt"/>
              </a:rPr>
              <a:t>  </a:t>
            </a:r>
            <a:endParaRPr lang="en-US" altLang="ja-JP" sz="2800" dirty="0" smtClean="0">
              <a:solidFill>
                <a:schemeClr val="tx1"/>
              </a:solidFill>
              <a:latin typeface="+mn-lt"/>
            </a:endParaRPr>
          </a:p>
        </p:txBody>
      </p:sp>
    </p:spTree>
    <p:extLst>
      <p:ext uri="{BB962C8B-B14F-4D97-AF65-F5344CB8AC3E}">
        <p14:creationId xmlns:p14="http://schemas.microsoft.com/office/powerpoint/2010/main" val="330860432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8469" y="1057413"/>
            <a:ext cx="9540000" cy="5220000"/>
          </a:xfrm>
        </p:spPr>
        <p:txBody>
          <a:bodyPr>
            <a:noAutofit/>
          </a:bodyPr>
          <a:lstStyle/>
          <a:p>
            <a:pPr>
              <a:spcBef>
                <a:spcPts val="300"/>
              </a:spcBef>
            </a:pPr>
            <a:r>
              <a:rPr lang="en-CA" sz="2400" dirty="0" smtClean="0">
                <a:latin typeface="+mn-lt"/>
              </a:rPr>
              <a:t>How do you feel about </a:t>
            </a:r>
            <a:r>
              <a:rPr lang="en-CA" sz="2400" b="1" dirty="0" smtClean="0">
                <a:latin typeface="+mn-lt"/>
              </a:rPr>
              <a:t>accountability</a:t>
            </a:r>
            <a:r>
              <a:rPr lang="en-CA" sz="2400" dirty="0" smtClean="0">
                <a:latin typeface="+mn-lt"/>
              </a:rPr>
              <a:t> for regulating safety?</a:t>
            </a:r>
          </a:p>
          <a:p>
            <a:pPr>
              <a:spcBef>
                <a:spcPts val="300"/>
              </a:spcBef>
            </a:pPr>
            <a:r>
              <a:rPr lang="en-CA" sz="2400" dirty="0" smtClean="0">
                <a:latin typeface="+mn-lt"/>
              </a:rPr>
              <a:t>Are you aware about how your regulatory body could be affected by the national </a:t>
            </a:r>
            <a:r>
              <a:rPr lang="en-CA" sz="2400" b="1" dirty="0" smtClean="0">
                <a:latin typeface="+mn-lt"/>
              </a:rPr>
              <a:t>energy policy</a:t>
            </a:r>
            <a:r>
              <a:rPr lang="en-CA" sz="2400" dirty="0" smtClean="0">
                <a:latin typeface="+mn-lt"/>
              </a:rPr>
              <a:t>?</a:t>
            </a:r>
          </a:p>
          <a:p>
            <a:pPr>
              <a:spcBef>
                <a:spcPts val="300"/>
              </a:spcBef>
            </a:pPr>
            <a:r>
              <a:rPr lang="en-CA" sz="2400" dirty="0" smtClean="0">
                <a:latin typeface="+mn-lt"/>
              </a:rPr>
              <a:t>What is regulatory body’s </a:t>
            </a:r>
            <a:r>
              <a:rPr lang="en-CA" sz="2400" b="1" dirty="0" smtClean="0">
                <a:latin typeface="+mn-lt"/>
              </a:rPr>
              <a:t>mandate</a:t>
            </a:r>
            <a:r>
              <a:rPr lang="en-CA" sz="2400" dirty="0" smtClean="0">
                <a:latin typeface="+mn-lt"/>
              </a:rPr>
              <a:t>?</a:t>
            </a:r>
          </a:p>
          <a:p>
            <a:pPr>
              <a:spcBef>
                <a:spcPts val="300"/>
              </a:spcBef>
            </a:pPr>
            <a:r>
              <a:rPr lang="en-CA" sz="2400" dirty="0" smtClean="0">
                <a:latin typeface="+mn-lt"/>
              </a:rPr>
              <a:t>Where does the </a:t>
            </a:r>
            <a:r>
              <a:rPr lang="en-CA" sz="2400" dirty="0">
                <a:latin typeface="+mn-lt"/>
              </a:rPr>
              <a:t>regulatory body fit </a:t>
            </a:r>
            <a:r>
              <a:rPr lang="en-CA" sz="2400" dirty="0" smtClean="0">
                <a:latin typeface="+mn-lt"/>
              </a:rPr>
              <a:t>in the </a:t>
            </a:r>
            <a:r>
              <a:rPr lang="en-CA" sz="2400" b="1" dirty="0" smtClean="0">
                <a:latin typeface="+mn-lt"/>
              </a:rPr>
              <a:t>national legal system</a:t>
            </a:r>
            <a:r>
              <a:rPr lang="en-CA" sz="2400" dirty="0" smtClean="0">
                <a:latin typeface="+mn-lt"/>
              </a:rPr>
              <a:t>?</a:t>
            </a:r>
          </a:p>
          <a:p>
            <a:pPr>
              <a:spcBef>
                <a:spcPts val="300"/>
              </a:spcBef>
            </a:pPr>
            <a:r>
              <a:rPr lang="en-CA" sz="2400" dirty="0" smtClean="0">
                <a:latin typeface="+mn-lt"/>
              </a:rPr>
              <a:t>Who is accountable for </a:t>
            </a:r>
            <a:r>
              <a:rPr lang="en-CA" sz="2400" b="1" dirty="0" smtClean="0">
                <a:latin typeface="+mn-lt"/>
              </a:rPr>
              <a:t>national nuclear safety</a:t>
            </a:r>
            <a:r>
              <a:rPr lang="en-CA" sz="2400" dirty="0" smtClean="0">
                <a:latin typeface="+mn-lt"/>
              </a:rPr>
              <a:t>? </a:t>
            </a:r>
          </a:p>
          <a:p>
            <a:pPr>
              <a:spcBef>
                <a:spcPts val="300"/>
              </a:spcBef>
            </a:pPr>
            <a:r>
              <a:rPr lang="en-CA" sz="2400" dirty="0" smtClean="0">
                <a:latin typeface="+mn-lt"/>
              </a:rPr>
              <a:t>How are you making this happen in your country?</a:t>
            </a:r>
          </a:p>
          <a:p>
            <a:pPr>
              <a:spcBef>
                <a:spcPts val="300"/>
              </a:spcBef>
            </a:pPr>
            <a:r>
              <a:rPr lang="en-CA" sz="2400" dirty="0" smtClean="0">
                <a:latin typeface="+mn-lt"/>
              </a:rPr>
              <a:t>What do you need to do next?</a:t>
            </a:r>
          </a:p>
          <a:p>
            <a:pPr lvl="1">
              <a:spcBef>
                <a:spcPts val="300"/>
              </a:spcBef>
            </a:pPr>
            <a:r>
              <a:rPr lang="en-CA" sz="2400" dirty="0" smtClean="0">
                <a:latin typeface="+mn-lt"/>
              </a:rPr>
              <a:t>Clearly understand your role and functions</a:t>
            </a:r>
          </a:p>
          <a:p>
            <a:pPr lvl="1">
              <a:spcBef>
                <a:spcPts val="300"/>
              </a:spcBef>
            </a:pPr>
            <a:r>
              <a:rPr lang="en-CA" sz="2400" dirty="0">
                <a:latin typeface="+mn-lt"/>
              </a:rPr>
              <a:t>Develop </a:t>
            </a:r>
            <a:r>
              <a:rPr lang="en-CA" sz="2400" dirty="0" smtClean="0">
                <a:latin typeface="+mn-lt"/>
              </a:rPr>
              <a:t>organizational configuration</a:t>
            </a:r>
            <a:endParaRPr lang="en-CA" sz="2400" dirty="0">
              <a:latin typeface="+mn-lt"/>
            </a:endParaRPr>
          </a:p>
          <a:p>
            <a:pPr lvl="1">
              <a:spcBef>
                <a:spcPts val="300"/>
              </a:spcBef>
            </a:pPr>
            <a:r>
              <a:rPr lang="en-CA" sz="2400" dirty="0" smtClean="0">
                <a:latin typeface="+mn-lt"/>
              </a:rPr>
              <a:t>Clearly articulate goals and objectives</a:t>
            </a:r>
          </a:p>
          <a:p>
            <a:pPr lvl="1">
              <a:spcBef>
                <a:spcPts val="300"/>
              </a:spcBef>
            </a:pPr>
            <a:r>
              <a:rPr lang="en-CA" sz="2400" dirty="0" smtClean="0">
                <a:latin typeface="+mn-lt"/>
              </a:rPr>
              <a:t>Ensure the development of the management system</a:t>
            </a:r>
          </a:p>
          <a:p>
            <a:pPr lvl="1">
              <a:spcBef>
                <a:spcPts val="300"/>
              </a:spcBef>
            </a:pPr>
            <a:r>
              <a:rPr lang="en-US" sz="2400" dirty="0" smtClean="0">
                <a:latin typeface="+mn-lt"/>
              </a:rPr>
              <a:t>Foster </a:t>
            </a:r>
            <a:r>
              <a:rPr lang="en-US" sz="2400" dirty="0">
                <a:latin typeface="+mn-lt"/>
              </a:rPr>
              <a:t>a strong safety </a:t>
            </a:r>
            <a:r>
              <a:rPr lang="en-US" sz="2400" dirty="0" smtClean="0">
                <a:latin typeface="+mn-lt"/>
              </a:rPr>
              <a:t>culture</a:t>
            </a:r>
            <a:endParaRPr lang="en-CA" sz="2400" dirty="0" smtClean="0">
              <a:latin typeface="+mn-lt"/>
            </a:endParaRPr>
          </a:p>
        </p:txBody>
      </p:sp>
      <p:sp>
        <p:nvSpPr>
          <p:cNvPr id="6" name="Rectangle 5"/>
          <p:cNvSpPr/>
          <p:nvPr/>
        </p:nvSpPr>
        <p:spPr>
          <a:xfrm>
            <a:off x="5899680" y="6092747"/>
            <a:ext cx="3587842" cy="400110"/>
          </a:xfrm>
          <a:prstGeom prst="rect">
            <a:avLst/>
          </a:prstGeom>
        </p:spPr>
        <p:txBody>
          <a:bodyPr wrap="none">
            <a:spAutoFit/>
          </a:bodyPr>
          <a:lstStyle/>
          <a:p>
            <a:pPr algn="r"/>
            <a:r>
              <a:rPr lang="en-CA" sz="2000" b="1" i="1" dirty="0" smtClean="0">
                <a:solidFill>
                  <a:srgbClr val="000000"/>
                </a:solidFill>
              </a:rPr>
              <a:t>GSR Part 2 | Requirement  2</a:t>
            </a:r>
            <a:endParaRPr lang="en-CA" sz="2000" b="1" i="1" dirty="0">
              <a:solidFill>
                <a:srgbClr val="000000"/>
              </a:solidFill>
            </a:endParaRPr>
          </a:p>
        </p:txBody>
      </p:sp>
      <p:sp>
        <p:nvSpPr>
          <p:cNvPr id="8" name="Slide Number Placeholder 5"/>
          <p:cNvSpPr>
            <a:spLocks noGrp="1"/>
          </p:cNvSpPr>
          <p:nvPr>
            <p:ph type="sldNum" sz="quarter" idx="12"/>
          </p:nvPr>
        </p:nvSpPr>
        <p:spPr>
          <a:xfrm>
            <a:off x="9180000" y="6480000"/>
            <a:ext cx="540000" cy="252000"/>
          </a:xfrm>
        </p:spPr>
        <p:txBody>
          <a:bodyPr/>
          <a:lstStyle/>
          <a:p>
            <a:fld id="{23A0628E-C12F-4F8C-9895-BCD5E30100D3}" type="slidenum">
              <a:rPr lang="en-US" smtClean="0"/>
              <a:pPr/>
              <a:t>21</a:t>
            </a:fld>
            <a:endParaRPr lang="en-US" dirty="0"/>
          </a:p>
        </p:txBody>
      </p:sp>
      <p:sp>
        <p:nvSpPr>
          <p:cNvPr id="9" name="Date Placeholder 13"/>
          <p:cNvSpPr txBox="1">
            <a:spLocks/>
          </p:cNvSpPr>
          <p:nvPr/>
        </p:nvSpPr>
        <p:spPr bwMode="white">
          <a:xfrm>
            <a:off x="6812400" y="6508866"/>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ct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smtClean="0"/>
              <a:t>07-18 May - 18-29 June  2018</a:t>
            </a:r>
          </a:p>
        </p:txBody>
      </p:sp>
      <p:sp>
        <p:nvSpPr>
          <p:cNvPr id="10" name="Footer Placeholder 4">
            <a:extLst>
              <a:ext uri="{FF2B5EF4-FFF2-40B4-BE49-F238E27FC236}">
                <a16:creationId xmlns="" xmlns:a16="http://schemas.microsoft.com/office/drawing/2014/main" id="{C00B7A10-453A-AA44-9AE9-9F87A34CCD67}"/>
              </a:ext>
            </a:extLst>
          </p:cNvPr>
          <p:cNvSpPr>
            <a:spLocks noGrp="1"/>
          </p:cNvSpPr>
          <p:nvPr>
            <p:ph type="ftr" sz="quarter" idx="11"/>
          </p:nvPr>
        </p:nvSpPr>
        <p:spPr>
          <a:xfrm>
            <a:off x="355612" y="6558277"/>
            <a:ext cx="4860000" cy="252000"/>
          </a:xfrm>
        </p:spPr>
        <p:txBody>
          <a:bodyPr/>
          <a:lstStyle/>
          <a:p>
            <a:r>
              <a:rPr lang="en-US" dirty="0"/>
              <a:t>Leadership and Management for Safety</a:t>
            </a:r>
          </a:p>
        </p:txBody>
      </p:sp>
      <p:sp>
        <p:nvSpPr>
          <p:cNvPr id="11" name="Rectangle 2"/>
          <p:cNvSpPr>
            <a:spLocks noGrp="1" noChangeArrowheads="1"/>
          </p:cNvSpPr>
          <p:nvPr>
            <p:ph type="title"/>
          </p:nvPr>
        </p:nvSpPr>
        <p:spPr>
          <a:xfrm>
            <a:off x="0" y="0"/>
            <a:ext cx="9906000" cy="900000"/>
          </a:xfrm>
        </p:spPr>
        <p:txBody>
          <a:bodyPr>
            <a:noAutofit/>
          </a:bodyPr>
          <a:lstStyle/>
          <a:p>
            <a:pPr>
              <a:defRPr/>
            </a:pPr>
            <a:r>
              <a:rPr lang="en-GB" sz="2800" dirty="0" smtClean="0">
                <a:solidFill>
                  <a:schemeClr val="tx1"/>
                </a:solidFill>
                <a:latin typeface="+mn-lt"/>
              </a:rPr>
              <a:t>Leadership </a:t>
            </a:r>
            <a:r>
              <a:rPr lang="en-GB" sz="2800" dirty="0">
                <a:latin typeface="+mn-lt"/>
              </a:rPr>
              <a:t>Roles and </a:t>
            </a:r>
            <a:r>
              <a:rPr lang="en-GB" sz="2800" dirty="0" smtClean="0">
                <a:latin typeface="+mn-lt"/>
              </a:rPr>
              <a:t>Responsibilities</a:t>
            </a:r>
            <a:r>
              <a:rPr lang="en-GB" sz="2800" dirty="0" smtClean="0">
                <a:solidFill>
                  <a:schemeClr val="tx1"/>
                </a:solidFill>
                <a:latin typeface="+mn-lt"/>
              </a:rPr>
              <a:t>  </a:t>
            </a:r>
            <a:endParaRPr lang="en-US" altLang="ja-JP" sz="2800" dirty="0" smtClean="0">
              <a:solidFill>
                <a:schemeClr val="tx1"/>
              </a:solidFill>
              <a:latin typeface="+mn-lt"/>
            </a:endParaRPr>
          </a:p>
        </p:txBody>
      </p:sp>
    </p:spTree>
    <p:extLst>
      <p:ext uri="{BB962C8B-B14F-4D97-AF65-F5344CB8AC3E}">
        <p14:creationId xmlns:p14="http://schemas.microsoft.com/office/powerpoint/2010/main" val="205734031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906000" cy="900000"/>
          </a:xfrm>
        </p:spPr>
        <p:txBody>
          <a:bodyPr>
            <a:normAutofit/>
          </a:bodyPr>
          <a:lstStyle/>
          <a:p>
            <a:r>
              <a:rPr lang="en-CA" sz="2800" dirty="0" smtClean="0">
                <a:latin typeface="+mn-lt"/>
              </a:rPr>
              <a:t>Organizational Role</a:t>
            </a:r>
            <a:endParaRPr lang="en-CA" sz="2800" dirty="0">
              <a:latin typeface="+mn-lt"/>
            </a:endParaRPr>
          </a:p>
        </p:txBody>
      </p:sp>
      <p:sp>
        <p:nvSpPr>
          <p:cNvPr id="3" name="Content Placeholder 2"/>
          <p:cNvSpPr>
            <a:spLocks noGrp="1"/>
          </p:cNvSpPr>
          <p:nvPr>
            <p:ph idx="1"/>
          </p:nvPr>
        </p:nvSpPr>
        <p:spPr>
          <a:xfrm>
            <a:off x="85407" y="758110"/>
            <a:ext cx="9673448" cy="5834484"/>
          </a:xfr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Autofit/>
          </a:bodyPr>
          <a:lstStyle/>
          <a:p>
            <a:pPr marL="236538" indent="-236538">
              <a:spcBef>
                <a:spcPts val="0"/>
              </a:spcBef>
            </a:pPr>
            <a:r>
              <a:rPr lang="en-CA" sz="2200" dirty="0" smtClean="0">
                <a:latin typeface="+mn-lt"/>
              </a:rPr>
              <a:t>How is the organization structured?</a:t>
            </a:r>
          </a:p>
          <a:p>
            <a:pPr marL="236538" indent="-236538">
              <a:spcBef>
                <a:spcPts val="0"/>
              </a:spcBef>
            </a:pPr>
            <a:r>
              <a:rPr lang="en-CA" sz="2200" dirty="0" smtClean="0">
                <a:latin typeface="+mn-lt"/>
              </a:rPr>
              <a:t>How it is resourced?</a:t>
            </a:r>
          </a:p>
          <a:p>
            <a:pPr marL="236538" indent="-236538">
              <a:spcBef>
                <a:spcPts val="0"/>
              </a:spcBef>
            </a:pPr>
            <a:r>
              <a:rPr lang="en-CA" sz="2200" dirty="0" smtClean="0">
                <a:latin typeface="+mn-lt"/>
              </a:rPr>
              <a:t>How </a:t>
            </a:r>
            <a:r>
              <a:rPr lang="en-CA" sz="2200" dirty="0">
                <a:latin typeface="+mn-lt"/>
              </a:rPr>
              <a:t>commitment to </a:t>
            </a:r>
            <a:r>
              <a:rPr lang="en-CA" sz="2200" dirty="0" smtClean="0">
                <a:latin typeface="+mn-lt"/>
              </a:rPr>
              <a:t>safety is realized?</a:t>
            </a:r>
          </a:p>
          <a:p>
            <a:pPr marL="236538" lvl="0" indent="-236538">
              <a:spcBef>
                <a:spcPts val="0"/>
              </a:spcBef>
            </a:pPr>
            <a:r>
              <a:rPr lang="en-GB" sz="2200" dirty="0" smtClean="0">
                <a:latin typeface="+mn-lt"/>
              </a:rPr>
              <a:t>How organizational </a:t>
            </a:r>
            <a:r>
              <a:rPr lang="en-GB" sz="2200" dirty="0">
                <a:latin typeface="+mn-lt"/>
              </a:rPr>
              <a:t>culture that supports and encourages trust, collaboration, consultation and communication is influenced?</a:t>
            </a:r>
            <a:endParaRPr lang="en-AU" sz="2200" dirty="0">
              <a:latin typeface="+mn-lt"/>
            </a:endParaRPr>
          </a:p>
          <a:p>
            <a:pPr marL="236538" indent="-236538">
              <a:spcBef>
                <a:spcPts val="0"/>
              </a:spcBef>
            </a:pPr>
            <a:r>
              <a:rPr lang="en-CA" sz="2200" dirty="0">
                <a:latin typeface="+mn-lt"/>
              </a:rPr>
              <a:t>How national and international interfaces</a:t>
            </a:r>
            <a:r>
              <a:rPr lang="en-US" sz="2200" dirty="0">
                <a:latin typeface="+mn-lt"/>
              </a:rPr>
              <a:t> </a:t>
            </a:r>
            <a:r>
              <a:rPr lang="en-CA" sz="2200" dirty="0">
                <a:latin typeface="+mn-lt"/>
              </a:rPr>
              <a:t>are </a:t>
            </a:r>
            <a:r>
              <a:rPr lang="en-CA" sz="2200" dirty="0" smtClean="0">
                <a:latin typeface="+mn-lt"/>
              </a:rPr>
              <a:t>managed</a:t>
            </a:r>
            <a:r>
              <a:rPr lang="en-CA" sz="2200" dirty="0">
                <a:latin typeface="+mn-lt"/>
              </a:rPr>
              <a:t>? </a:t>
            </a:r>
            <a:r>
              <a:rPr lang="en-CA" sz="1600" dirty="0">
                <a:latin typeface="+mn-lt"/>
              </a:rPr>
              <a:t>[GSR Part 1, Req.12]</a:t>
            </a:r>
            <a:endParaRPr lang="en-CA" sz="2200" dirty="0">
              <a:latin typeface="+mn-lt"/>
            </a:endParaRPr>
          </a:p>
          <a:p>
            <a:pPr marL="236538" indent="-236538">
              <a:spcBef>
                <a:spcPts val="0"/>
              </a:spcBef>
            </a:pPr>
            <a:r>
              <a:rPr lang="en-CA" sz="2200" dirty="0">
                <a:latin typeface="+mn-lt"/>
              </a:rPr>
              <a:t>How </a:t>
            </a:r>
            <a:r>
              <a:rPr lang="en-CA" sz="2200" dirty="0" smtClean="0">
                <a:latin typeface="+mn-lt"/>
              </a:rPr>
              <a:t>is your organization </a:t>
            </a:r>
            <a:r>
              <a:rPr lang="en-CA" sz="2200" dirty="0">
                <a:latin typeface="+mn-lt"/>
              </a:rPr>
              <a:t>integrated </a:t>
            </a:r>
            <a:r>
              <a:rPr lang="en-CA" sz="2200" dirty="0" smtClean="0">
                <a:latin typeface="+mn-lt"/>
              </a:rPr>
              <a:t>with the global nuclear safety regime?</a:t>
            </a:r>
          </a:p>
          <a:p>
            <a:pPr marL="236538" indent="-236538">
              <a:spcBef>
                <a:spcPts val="0"/>
              </a:spcBef>
            </a:pPr>
            <a:r>
              <a:rPr lang="en-CA" sz="2200" dirty="0" smtClean="0">
                <a:latin typeface="+mn-lt"/>
              </a:rPr>
              <a:t>How </a:t>
            </a:r>
            <a:r>
              <a:rPr lang="en-CA" sz="2200" dirty="0">
                <a:latin typeface="+mn-lt"/>
              </a:rPr>
              <a:t>organizational growth and </a:t>
            </a:r>
            <a:r>
              <a:rPr lang="en-CA" sz="2200" dirty="0" smtClean="0">
                <a:latin typeface="+mn-lt"/>
              </a:rPr>
              <a:t>change is managed? </a:t>
            </a:r>
            <a:r>
              <a:rPr lang="en-CA" sz="1600" dirty="0">
                <a:latin typeface="+mn-lt"/>
              </a:rPr>
              <a:t>[SSG 16 | Action. 76]</a:t>
            </a:r>
          </a:p>
        </p:txBody>
      </p:sp>
      <p:sp>
        <p:nvSpPr>
          <p:cNvPr id="7" name="Content Placeholder 1"/>
          <p:cNvSpPr txBox="1">
            <a:spLocks/>
          </p:cNvSpPr>
          <p:nvPr/>
        </p:nvSpPr>
        <p:spPr>
          <a:xfrm>
            <a:off x="116938" y="4064374"/>
            <a:ext cx="9594620" cy="2473821"/>
          </a:xfrm>
          <a:prstGeom prst="rect">
            <a:avLst/>
          </a:prstGeom>
        </p:spPr>
        <p:txBody>
          <a:bodyPr vert="horz" lIns="72000" tIns="36000" rIns="0" bIns="0" rtlCol="0">
            <a:noAutofit/>
          </a:bodyPr>
          <a:lstStyle>
            <a:lvl1pPr marL="360000" indent="-360000" algn="l" defTabSz="900000" rtl="0" eaLnBrk="1" latinLnBrk="0" hangingPunct="1">
              <a:spcBef>
                <a:spcPts val="600"/>
              </a:spcBef>
              <a:buFont typeface="Arial" panose="020B0604020202020204" pitchFamily="34" charset="0"/>
              <a:buChar char="•"/>
              <a:defRPr sz="3200" kern="1200">
                <a:solidFill>
                  <a:srgbClr val="000000"/>
                </a:solidFill>
                <a:latin typeface="Calibri" panose="020F0502020204030204" pitchFamily="34" charset="0"/>
                <a:ea typeface="+mn-ea"/>
                <a:cs typeface="+mn-cs"/>
              </a:defRPr>
            </a:lvl1pPr>
            <a:lvl2pPr marL="720000" indent="-288000" algn="l" defTabSz="914400" rtl="0" eaLnBrk="1" latinLnBrk="0" hangingPunct="1">
              <a:spcBef>
                <a:spcPts val="600"/>
              </a:spcBef>
              <a:buFont typeface="Arial" panose="020B0604020202020204" pitchFamily="34" charset="0"/>
              <a:buChar char="–"/>
              <a:defRPr sz="2800" kern="1200">
                <a:solidFill>
                  <a:srgbClr val="000000"/>
                </a:solidFill>
                <a:latin typeface="Calibri" panose="020F0502020204030204" pitchFamily="34" charset="0"/>
                <a:ea typeface="+mn-ea"/>
                <a:cs typeface="+mn-cs"/>
              </a:defRPr>
            </a:lvl2pPr>
            <a:lvl3pPr marL="1080000" indent="-216000" algn="l" defTabSz="914400" rtl="0" eaLnBrk="1" latinLnBrk="0" hangingPunct="1">
              <a:spcBef>
                <a:spcPts val="600"/>
              </a:spcBef>
              <a:buFont typeface="Arial" panose="020B0604020202020204" pitchFamily="34" charset="0"/>
              <a:buChar char="•"/>
              <a:defRPr sz="2400" kern="1200">
                <a:solidFill>
                  <a:srgbClr val="000000"/>
                </a:solidFill>
                <a:latin typeface="Calibri" panose="020F0502020204030204" pitchFamily="34" charset="0"/>
                <a:ea typeface="+mn-ea"/>
                <a:cs typeface="+mn-cs"/>
              </a:defRPr>
            </a:lvl3pPr>
            <a:lvl4pPr marL="1584000" indent="-216000" algn="l" defTabSz="914400" rtl="0" eaLnBrk="1" latinLnBrk="0" hangingPunct="1">
              <a:spcBef>
                <a:spcPts val="600"/>
              </a:spcBef>
              <a:buFont typeface="Arial" panose="020B0604020202020204" pitchFamily="34" charset="0"/>
              <a:buChar char="–"/>
              <a:defRPr sz="2400" kern="1200">
                <a:solidFill>
                  <a:srgbClr val="000000"/>
                </a:solidFill>
                <a:latin typeface="Calibri" panose="020F0502020204030204" pitchFamily="34" charset="0"/>
                <a:ea typeface="+mn-ea"/>
                <a:cs typeface="+mn-cs"/>
              </a:defRPr>
            </a:lvl4pPr>
            <a:lvl5pPr marL="1980000" indent="-216000" algn="l" defTabSz="914400" rtl="0" eaLnBrk="1" latinLnBrk="0" hangingPunct="1">
              <a:spcBef>
                <a:spcPts val="600"/>
              </a:spcBef>
              <a:buFont typeface="Arial" panose="020B0604020202020204" pitchFamily="34" charset="0"/>
              <a:buChar char="»"/>
              <a:defRPr sz="2400" kern="1200">
                <a:solidFill>
                  <a:srgbClr val="000000"/>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36538" indent="-236538">
              <a:spcBef>
                <a:spcPts val="300"/>
              </a:spcBef>
            </a:pPr>
            <a:r>
              <a:rPr lang="en-AU" sz="2200" dirty="0">
                <a:latin typeface="+mn-lt"/>
              </a:rPr>
              <a:t>Set an example as role model</a:t>
            </a:r>
          </a:p>
          <a:p>
            <a:pPr marL="236538" indent="-236538">
              <a:spcBef>
                <a:spcPts val="300"/>
              </a:spcBef>
            </a:pPr>
            <a:r>
              <a:rPr lang="en-AU" sz="2200" dirty="0" smtClean="0">
                <a:latin typeface="+mn-lt"/>
              </a:rPr>
              <a:t>Provide direction, clear goals, communicate ‒  motivate, mobilise, cultivate, empower ‒  mentor, coach, foster involvement</a:t>
            </a:r>
            <a:r>
              <a:rPr lang="en-AU" sz="2200" dirty="0"/>
              <a:t> </a:t>
            </a:r>
            <a:r>
              <a:rPr lang="en-AU" sz="2200" b="1" dirty="0"/>
              <a:t>‒ </a:t>
            </a:r>
            <a:r>
              <a:rPr lang="en-AU" sz="2200" b="1" dirty="0" smtClean="0"/>
              <a:t>i</a:t>
            </a:r>
            <a:r>
              <a:rPr lang="en-AU" sz="2200" dirty="0" smtClean="0">
                <a:latin typeface="+mn-lt"/>
              </a:rPr>
              <a:t>nstil trust and loyalty </a:t>
            </a:r>
          </a:p>
          <a:p>
            <a:pPr marL="236538" indent="-236538">
              <a:spcBef>
                <a:spcPts val="300"/>
              </a:spcBef>
            </a:pPr>
            <a:r>
              <a:rPr lang="en-AU" sz="2200" dirty="0" smtClean="0">
                <a:latin typeface="+mn-lt"/>
              </a:rPr>
              <a:t>Recognise and reward performance</a:t>
            </a:r>
          </a:p>
          <a:p>
            <a:pPr marL="236538" indent="-236538">
              <a:spcBef>
                <a:spcPts val="300"/>
              </a:spcBef>
            </a:pPr>
            <a:r>
              <a:rPr lang="en-AU" sz="2200" dirty="0" smtClean="0">
                <a:latin typeface="+mn-lt"/>
              </a:rPr>
              <a:t>Adapt to leadership style to the demands of the situation, it takes time and leadership to put a management system in place</a:t>
            </a:r>
            <a:endParaRPr lang="en-AU" sz="2200" dirty="0">
              <a:latin typeface="+mn-lt"/>
            </a:endParaRPr>
          </a:p>
        </p:txBody>
      </p:sp>
      <p:sp>
        <p:nvSpPr>
          <p:cNvPr id="8" name="Rectangle 2"/>
          <p:cNvSpPr txBox="1">
            <a:spLocks noChangeArrowheads="1"/>
          </p:cNvSpPr>
          <p:nvPr/>
        </p:nvSpPr>
        <p:spPr>
          <a:xfrm>
            <a:off x="0" y="0"/>
            <a:ext cx="9906000" cy="900000"/>
          </a:xfrm>
          <a:prstGeom prst="rect">
            <a:avLst/>
          </a:prstGeom>
        </p:spPr>
        <p:txBody>
          <a:bodyPr vert="horz" lIns="72000" tIns="36000" rIns="0" bIns="0" rtlCol="0" anchor="ctr">
            <a:noAutofit/>
          </a:bodyPr>
          <a:lstStyle>
            <a:lvl1pPr algn="l" defTabSz="914400" rtl="0" eaLnBrk="1" latinLnBrk="0" hangingPunct="1">
              <a:spcBef>
                <a:spcPct val="0"/>
              </a:spcBef>
              <a:buNone/>
              <a:defRPr sz="3600" b="1" kern="1200">
                <a:solidFill>
                  <a:schemeClr val="tx1"/>
                </a:solidFill>
                <a:latin typeface="Calibri" panose="020F0502020204030204" pitchFamily="34" charset="0"/>
                <a:ea typeface="+mj-ea"/>
                <a:cs typeface="+mj-cs"/>
              </a:defRPr>
            </a:lvl1pPr>
          </a:lstStyle>
          <a:p>
            <a:pPr algn="r">
              <a:defRPr/>
            </a:pPr>
            <a:r>
              <a:rPr lang="en-US" sz="2800" dirty="0" smtClean="0">
                <a:latin typeface="+mn-lt"/>
              </a:rPr>
              <a:t/>
            </a:r>
            <a:br>
              <a:rPr lang="en-US" sz="2800" dirty="0" smtClean="0">
                <a:latin typeface="+mn-lt"/>
              </a:rPr>
            </a:br>
            <a:r>
              <a:rPr lang="en-US" altLang="ja-JP" sz="2800" dirty="0" smtClean="0">
                <a:latin typeface="+mn-lt"/>
              </a:rPr>
              <a:t/>
            </a:r>
            <a:br>
              <a:rPr lang="en-US" altLang="ja-JP" sz="2800" dirty="0" smtClean="0">
                <a:latin typeface="+mn-lt"/>
              </a:rPr>
            </a:br>
            <a:endParaRPr lang="en-US" altLang="ja-JP" sz="2800" dirty="0" smtClean="0">
              <a:latin typeface="+mn-lt"/>
            </a:endParaRPr>
          </a:p>
        </p:txBody>
      </p:sp>
      <p:sp>
        <p:nvSpPr>
          <p:cNvPr id="9" name="Rectangle 8"/>
          <p:cNvSpPr/>
          <p:nvPr/>
        </p:nvSpPr>
        <p:spPr>
          <a:xfrm>
            <a:off x="0" y="3534836"/>
            <a:ext cx="5161991" cy="523220"/>
          </a:xfrm>
          <a:prstGeom prst="rect">
            <a:avLst/>
          </a:prstGeom>
        </p:spPr>
        <p:txBody>
          <a:bodyPr wrap="none">
            <a:spAutoFit/>
          </a:bodyPr>
          <a:lstStyle/>
          <a:p>
            <a:r>
              <a:rPr lang="en-US" sz="2800" b="1" dirty="0">
                <a:ea typeface="+mj-ea"/>
                <a:cs typeface="+mj-cs"/>
              </a:rPr>
              <a:t>Key aspects of a good leader</a:t>
            </a:r>
          </a:p>
        </p:txBody>
      </p:sp>
      <p:sp>
        <p:nvSpPr>
          <p:cNvPr id="10" name="Slide Number Placeholder 5"/>
          <p:cNvSpPr>
            <a:spLocks noGrp="1"/>
          </p:cNvSpPr>
          <p:nvPr>
            <p:ph type="sldNum" sz="quarter" idx="12"/>
          </p:nvPr>
        </p:nvSpPr>
        <p:spPr>
          <a:xfrm>
            <a:off x="9180000" y="6480000"/>
            <a:ext cx="540000" cy="252000"/>
          </a:xfrm>
        </p:spPr>
        <p:txBody>
          <a:bodyPr/>
          <a:lstStyle/>
          <a:p>
            <a:fld id="{23A0628E-C12F-4F8C-9895-BCD5E30100D3}" type="slidenum">
              <a:rPr lang="en-US" smtClean="0"/>
              <a:pPr/>
              <a:t>22</a:t>
            </a:fld>
            <a:endParaRPr lang="en-US" dirty="0"/>
          </a:p>
        </p:txBody>
      </p:sp>
      <p:sp>
        <p:nvSpPr>
          <p:cNvPr id="11" name="Date Placeholder 13"/>
          <p:cNvSpPr txBox="1">
            <a:spLocks/>
          </p:cNvSpPr>
          <p:nvPr/>
        </p:nvSpPr>
        <p:spPr bwMode="white">
          <a:xfrm>
            <a:off x="6812400" y="6508866"/>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ct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smtClean="0"/>
              <a:t>07-18 May - 18-29 June  2018</a:t>
            </a:r>
          </a:p>
        </p:txBody>
      </p:sp>
      <p:sp>
        <p:nvSpPr>
          <p:cNvPr id="12" name="Footer Placeholder 4">
            <a:extLst>
              <a:ext uri="{FF2B5EF4-FFF2-40B4-BE49-F238E27FC236}">
                <a16:creationId xmlns="" xmlns:a16="http://schemas.microsoft.com/office/drawing/2014/main" id="{C00B7A10-453A-AA44-9AE9-9F87A34CCD67}"/>
              </a:ext>
            </a:extLst>
          </p:cNvPr>
          <p:cNvSpPr>
            <a:spLocks noGrp="1"/>
          </p:cNvSpPr>
          <p:nvPr>
            <p:ph type="ftr" sz="quarter" idx="11"/>
          </p:nvPr>
        </p:nvSpPr>
        <p:spPr>
          <a:xfrm>
            <a:off x="355612" y="6558277"/>
            <a:ext cx="4860000" cy="252000"/>
          </a:xfrm>
        </p:spPr>
        <p:txBody>
          <a:bodyPr/>
          <a:lstStyle/>
          <a:p>
            <a:r>
              <a:rPr lang="en-US" dirty="0"/>
              <a:t>Leadership and Management for Safety</a:t>
            </a:r>
          </a:p>
        </p:txBody>
      </p:sp>
    </p:spTree>
    <p:extLst>
      <p:ext uri="{BB962C8B-B14F-4D97-AF65-F5344CB8AC3E}">
        <p14:creationId xmlns:p14="http://schemas.microsoft.com/office/powerpoint/2010/main" val="304777337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309530" y="2500306"/>
            <a:ext cx="9000000" cy="1214446"/>
          </a:xfrm>
          <a:prstGeom prst="rect">
            <a:avLst/>
          </a:prstGeom>
        </p:spPr>
        <p:txBody>
          <a:bodyPr/>
          <a:lstStyle>
            <a:lvl1pPr algn="l" defTabSz="914400" rtl="0" eaLnBrk="1" latinLnBrk="0" hangingPunct="1">
              <a:spcBef>
                <a:spcPct val="0"/>
              </a:spcBef>
              <a:buNone/>
              <a:defRPr sz="3600" b="1" kern="1200">
                <a:solidFill>
                  <a:schemeClr val="tx2"/>
                </a:solidFill>
                <a:latin typeface="Calibri" panose="020F0502020204030204" pitchFamily="34" charset="0"/>
                <a:ea typeface="+mj-ea"/>
                <a:cs typeface="+mj-cs"/>
              </a:defRPr>
            </a:lvl1pPr>
          </a:lstStyle>
          <a:p>
            <a:r>
              <a:rPr lang="en-GB" dirty="0" smtClean="0"/>
              <a:t>Vision for managing growth of and change in the organization</a:t>
            </a:r>
          </a:p>
          <a:p>
            <a:pPr marL="457200" indent="-457200">
              <a:buFont typeface="+mj-lt"/>
              <a:buAutoNum type="arabicPeriod"/>
            </a:pPr>
            <a:endParaRPr lang="en-GB" dirty="0" smtClean="0"/>
          </a:p>
        </p:txBody>
      </p:sp>
    </p:spTree>
    <p:extLst>
      <p:ext uri="{BB962C8B-B14F-4D97-AF65-F5344CB8AC3E}">
        <p14:creationId xmlns:p14="http://schemas.microsoft.com/office/powerpoint/2010/main" val="249557738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906000" cy="900000"/>
          </a:xfrm>
        </p:spPr>
        <p:txBody>
          <a:bodyPr>
            <a:noAutofit/>
          </a:bodyPr>
          <a:lstStyle/>
          <a:p>
            <a:r>
              <a:rPr lang="en-GB" sz="2800" dirty="0" smtClean="0">
                <a:latin typeface="+mn-lt"/>
                <a:ea typeface="Calibri" pitchFamily="34" charset="0"/>
                <a:cs typeface="Times New Roman" pitchFamily="18" charset="0"/>
              </a:rPr>
              <a:t>Managing Growth of and Change in the Organization</a:t>
            </a:r>
            <a:endParaRPr lang="en-GB" sz="2800" dirty="0">
              <a:latin typeface="+mn-lt"/>
            </a:endParaRPr>
          </a:p>
        </p:txBody>
      </p:sp>
      <p:sp>
        <p:nvSpPr>
          <p:cNvPr id="7" name="Content Placeholder 6"/>
          <p:cNvSpPr>
            <a:spLocks noGrp="1"/>
          </p:cNvSpPr>
          <p:nvPr>
            <p:ph idx="1"/>
          </p:nvPr>
        </p:nvSpPr>
        <p:spPr>
          <a:xfrm>
            <a:off x="101171" y="787032"/>
            <a:ext cx="9641918" cy="5643004"/>
          </a:xfrm>
        </p:spPr>
        <p:txBody>
          <a:bodyPr>
            <a:noAutofit/>
          </a:bodyPr>
          <a:lstStyle/>
          <a:p>
            <a:pPr marL="0" indent="0" fontAlgn="base">
              <a:spcBef>
                <a:spcPts val="0"/>
              </a:spcBef>
              <a:spcAft>
                <a:spcPct val="0"/>
              </a:spcAft>
              <a:buNone/>
            </a:pPr>
            <a:r>
              <a:rPr lang="en-GB" sz="2400" b="1" dirty="0">
                <a:latin typeface="+mn-lt"/>
              </a:rPr>
              <a:t>Phase </a:t>
            </a:r>
            <a:r>
              <a:rPr lang="en-GB" sz="2400" b="1" dirty="0" smtClean="0">
                <a:latin typeface="+mn-lt"/>
              </a:rPr>
              <a:t>2: </a:t>
            </a:r>
            <a:r>
              <a:rPr lang="en-GB" sz="2400" b="1" dirty="0" smtClean="0">
                <a:latin typeface="+mn-lt"/>
                <a:ea typeface="Calibri" pitchFamily="34" charset="0"/>
                <a:cs typeface="Times New Roman" pitchFamily="18" charset="0"/>
              </a:rPr>
              <a:t>Action </a:t>
            </a:r>
            <a:r>
              <a:rPr lang="en-GB" sz="2400" b="1" dirty="0">
                <a:latin typeface="+mn-lt"/>
                <a:ea typeface="Calibri" pitchFamily="34" charset="0"/>
                <a:cs typeface="Times New Roman" pitchFamily="18" charset="0"/>
              </a:rPr>
              <a:t>76. The </a:t>
            </a:r>
            <a:r>
              <a:rPr lang="en-GB" sz="2400" b="1" dirty="0" smtClean="0">
                <a:latin typeface="+mn-lt"/>
                <a:ea typeface="Calibri" pitchFamily="34" charset="0"/>
                <a:cs typeface="Times New Roman" pitchFamily="18" charset="0"/>
              </a:rPr>
              <a:t>regulatory body…should </a:t>
            </a:r>
            <a:r>
              <a:rPr lang="en-GB" sz="2400" b="1" dirty="0">
                <a:latin typeface="+mn-lt"/>
                <a:ea typeface="Calibri" pitchFamily="34" charset="0"/>
                <a:cs typeface="Times New Roman" pitchFamily="18" charset="0"/>
              </a:rPr>
              <a:t>develop competences in managing the growth of and change in the </a:t>
            </a:r>
            <a:r>
              <a:rPr lang="en-GB" sz="2400" b="1" dirty="0" smtClean="0">
                <a:latin typeface="+mn-lt"/>
                <a:ea typeface="Calibri" pitchFamily="34" charset="0"/>
                <a:cs typeface="Times New Roman" pitchFamily="18" charset="0"/>
              </a:rPr>
              <a:t>organization</a:t>
            </a:r>
          </a:p>
          <a:p>
            <a:pPr marL="355600" indent="-355600" eaLnBrk="0" fontAlgn="base" hangingPunct="0">
              <a:spcBef>
                <a:spcPts val="0"/>
              </a:spcBef>
              <a:spcAft>
                <a:spcPct val="0"/>
              </a:spcAft>
              <a:buFont typeface="+mj-lt"/>
              <a:buAutoNum type="arabicPeriod"/>
            </a:pPr>
            <a:r>
              <a:rPr lang="en-AU" sz="2400" dirty="0" smtClean="0">
                <a:latin typeface="+mn-lt"/>
                <a:ea typeface="Calibri" pitchFamily="34" charset="0"/>
                <a:cs typeface="Times New Roman" pitchFamily="18" charset="0"/>
              </a:rPr>
              <a:t>Identify the reason for growth of and change in the organization</a:t>
            </a:r>
          </a:p>
          <a:p>
            <a:pPr lvl="1" eaLnBrk="0" fontAlgn="base" hangingPunct="0">
              <a:spcBef>
                <a:spcPts val="0"/>
              </a:spcBef>
              <a:spcAft>
                <a:spcPct val="0"/>
              </a:spcAft>
            </a:pPr>
            <a:r>
              <a:rPr lang="en-GB" sz="2000" dirty="0" smtClean="0">
                <a:latin typeface="+mn-lt"/>
                <a:ea typeface="Calibri" pitchFamily="34" charset="0"/>
                <a:cs typeface="Times New Roman" pitchFamily="18" charset="0"/>
              </a:rPr>
              <a:t>To be able to regulate safety of the nuclear power plant</a:t>
            </a:r>
          </a:p>
          <a:p>
            <a:pPr marL="355600" indent="-355600" eaLnBrk="0" fontAlgn="base" hangingPunct="0">
              <a:spcBef>
                <a:spcPts val="0"/>
              </a:spcBef>
              <a:spcAft>
                <a:spcPct val="0"/>
              </a:spcAft>
              <a:buFont typeface="+mj-lt"/>
              <a:buAutoNum type="arabicPeriod"/>
            </a:pPr>
            <a:r>
              <a:rPr lang="en-AU" sz="2400" dirty="0" smtClean="0">
                <a:latin typeface="+mn-lt"/>
                <a:ea typeface="Calibri" pitchFamily="34" charset="0"/>
                <a:cs typeface="Times New Roman" pitchFamily="18" charset="0"/>
              </a:rPr>
              <a:t>Change Management Policy </a:t>
            </a:r>
          </a:p>
          <a:p>
            <a:pPr marL="755650" lvl="1" indent="-355600" eaLnBrk="0" fontAlgn="base" hangingPunct="0">
              <a:spcBef>
                <a:spcPts val="0"/>
              </a:spcBef>
              <a:spcAft>
                <a:spcPct val="0"/>
              </a:spcAft>
              <a:buSzPct val="110000"/>
            </a:pPr>
            <a:r>
              <a:rPr lang="en-AU" sz="2000" dirty="0">
                <a:latin typeface="+mn-lt"/>
                <a:ea typeface="Calibri" pitchFamily="34" charset="0"/>
                <a:cs typeface="Times New Roman" pitchFamily="18" charset="0"/>
              </a:rPr>
              <a:t>Describe the philosophy, principles and fundamental factors to guide action and decision-making and give priority to safety </a:t>
            </a:r>
          </a:p>
          <a:p>
            <a:pPr marL="755650" lvl="1" indent="-355600" eaLnBrk="0" fontAlgn="base" hangingPunct="0">
              <a:spcBef>
                <a:spcPts val="0"/>
              </a:spcBef>
              <a:spcAft>
                <a:spcPct val="0"/>
              </a:spcAft>
              <a:buSzPct val="110000"/>
            </a:pPr>
            <a:r>
              <a:rPr lang="en-AU" sz="2000" dirty="0">
                <a:latin typeface="+mn-lt"/>
                <a:ea typeface="Calibri" pitchFamily="34" charset="0"/>
                <a:cs typeface="Times New Roman" pitchFamily="18" charset="0"/>
              </a:rPr>
              <a:t>Align action with vision, mission, values, goals, and strategy</a:t>
            </a:r>
          </a:p>
          <a:p>
            <a:pPr marL="755650" lvl="1" indent="-355600" eaLnBrk="0" fontAlgn="base" hangingPunct="0">
              <a:spcBef>
                <a:spcPts val="0"/>
              </a:spcBef>
              <a:spcAft>
                <a:spcPct val="0"/>
              </a:spcAft>
              <a:buSzPct val="110000"/>
            </a:pPr>
            <a:r>
              <a:rPr lang="en-AU" sz="2000" dirty="0">
                <a:latin typeface="+mn-lt"/>
                <a:ea typeface="Calibri" pitchFamily="34" charset="0"/>
                <a:cs typeface="Times New Roman" pitchFamily="18" charset="0"/>
              </a:rPr>
              <a:t>Ensure internal and external communication </a:t>
            </a:r>
            <a:endParaRPr lang="en-GB" sz="2000" dirty="0">
              <a:latin typeface="+mn-lt"/>
              <a:ea typeface="Calibri" pitchFamily="34" charset="0"/>
              <a:cs typeface="Times New Roman" pitchFamily="18" charset="0"/>
            </a:endParaRPr>
          </a:p>
          <a:p>
            <a:pPr marL="355600" indent="-355600" eaLnBrk="0" fontAlgn="base" hangingPunct="0">
              <a:spcBef>
                <a:spcPts val="0"/>
              </a:spcBef>
              <a:spcAft>
                <a:spcPct val="0"/>
              </a:spcAft>
              <a:buFont typeface="+mj-lt"/>
              <a:buAutoNum type="arabicPeriod"/>
            </a:pPr>
            <a:r>
              <a:rPr lang="en-GB" sz="2400" dirty="0" smtClean="0">
                <a:latin typeface="+mn-lt"/>
                <a:ea typeface="Calibri" pitchFamily="34" charset="0"/>
                <a:cs typeface="Times New Roman" pitchFamily="18" charset="0"/>
              </a:rPr>
              <a:t>How to manage the growth of and change in the organization</a:t>
            </a:r>
          </a:p>
          <a:p>
            <a:pPr marL="755650" lvl="1" indent="-355600" eaLnBrk="0" fontAlgn="base" hangingPunct="0">
              <a:spcBef>
                <a:spcPts val="0"/>
              </a:spcBef>
              <a:spcAft>
                <a:spcPct val="0"/>
              </a:spcAft>
            </a:pPr>
            <a:r>
              <a:rPr lang="en-AU" sz="2000" dirty="0" smtClean="0">
                <a:latin typeface="+mn-lt"/>
                <a:ea typeface="Calibri" pitchFamily="34" charset="0"/>
                <a:cs typeface="Times New Roman" pitchFamily="18" charset="0"/>
              </a:rPr>
              <a:t>Determine needs then objectives</a:t>
            </a:r>
          </a:p>
          <a:p>
            <a:pPr marL="755650" lvl="1" indent="-355600" eaLnBrk="0" fontAlgn="base" hangingPunct="0">
              <a:spcBef>
                <a:spcPts val="0"/>
              </a:spcBef>
              <a:spcAft>
                <a:spcPct val="0"/>
              </a:spcAft>
            </a:pPr>
            <a:r>
              <a:rPr lang="en-AU" sz="2000" dirty="0" smtClean="0">
                <a:latin typeface="+mn-lt"/>
                <a:ea typeface="Calibri" pitchFamily="34" charset="0"/>
                <a:cs typeface="Times New Roman" pitchFamily="18" charset="0"/>
              </a:rPr>
              <a:t>Establish your strategy</a:t>
            </a:r>
          </a:p>
          <a:p>
            <a:pPr marL="755650" lvl="1" indent="-355600" eaLnBrk="0" fontAlgn="base" hangingPunct="0">
              <a:spcBef>
                <a:spcPts val="0"/>
              </a:spcBef>
              <a:spcAft>
                <a:spcPct val="0"/>
              </a:spcAft>
            </a:pPr>
            <a:r>
              <a:rPr lang="en-AU" sz="2000" dirty="0" smtClean="0">
                <a:latin typeface="+mn-lt"/>
                <a:ea typeface="Calibri" pitchFamily="34" charset="0"/>
                <a:cs typeface="Times New Roman" pitchFamily="18" charset="0"/>
              </a:rPr>
              <a:t>Take stock on the current situation and  identify the gaps</a:t>
            </a:r>
          </a:p>
          <a:p>
            <a:pPr marL="755650" lvl="1" indent="-355600" eaLnBrk="0" fontAlgn="base" hangingPunct="0">
              <a:spcBef>
                <a:spcPts val="0"/>
              </a:spcBef>
              <a:spcAft>
                <a:spcPct val="0"/>
              </a:spcAft>
            </a:pPr>
            <a:r>
              <a:rPr lang="en-AU" sz="2000" dirty="0" smtClean="0">
                <a:latin typeface="+mn-lt"/>
                <a:ea typeface="Calibri" pitchFamily="34" charset="0"/>
                <a:cs typeface="Times New Roman" pitchFamily="18" charset="0"/>
              </a:rPr>
              <a:t>Formulate and implement plans</a:t>
            </a:r>
          </a:p>
          <a:p>
            <a:pPr marL="755650" lvl="1" indent="-355600" eaLnBrk="0" fontAlgn="base" hangingPunct="0">
              <a:spcBef>
                <a:spcPts val="0"/>
              </a:spcBef>
              <a:spcAft>
                <a:spcPct val="0"/>
              </a:spcAft>
            </a:pPr>
            <a:r>
              <a:rPr lang="en-AU" sz="2000" dirty="0" smtClean="0">
                <a:latin typeface="+mn-lt"/>
                <a:ea typeface="Calibri" pitchFamily="34" charset="0"/>
                <a:cs typeface="Times New Roman" pitchFamily="18" charset="0"/>
              </a:rPr>
              <a:t>Monitor, review and improve to ensure proper management of the change and growth</a:t>
            </a:r>
            <a:endParaRPr lang="en-GB" sz="2000" dirty="0">
              <a:latin typeface="+mn-lt"/>
              <a:ea typeface="Calibri" pitchFamily="34" charset="0"/>
              <a:cs typeface="Times New Roman" pitchFamily="18" charset="0"/>
            </a:endParaRPr>
          </a:p>
        </p:txBody>
      </p:sp>
      <p:sp>
        <p:nvSpPr>
          <p:cNvPr id="8" name="Slide Number Placeholder 5"/>
          <p:cNvSpPr>
            <a:spLocks noGrp="1"/>
          </p:cNvSpPr>
          <p:nvPr>
            <p:ph type="sldNum" sz="quarter" idx="12"/>
          </p:nvPr>
        </p:nvSpPr>
        <p:spPr>
          <a:xfrm>
            <a:off x="9180000" y="6480000"/>
            <a:ext cx="540000" cy="252000"/>
          </a:xfrm>
        </p:spPr>
        <p:txBody>
          <a:bodyPr/>
          <a:lstStyle/>
          <a:p>
            <a:fld id="{23A0628E-C12F-4F8C-9895-BCD5E30100D3}" type="slidenum">
              <a:rPr lang="en-US" smtClean="0"/>
              <a:pPr/>
              <a:t>24</a:t>
            </a:fld>
            <a:endParaRPr lang="en-US" dirty="0"/>
          </a:p>
        </p:txBody>
      </p:sp>
      <p:sp>
        <p:nvSpPr>
          <p:cNvPr id="9" name="Date Placeholder 13"/>
          <p:cNvSpPr txBox="1">
            <a:spLocks/>
          </p:cNvSpPr>
          <p:nvPr/>
        </p:nvSpPr>
        <p:spPr bwMode="white">
          <a:xfrm>
            <a:off x="6812400" y="6508866"/>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ct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smtClean="0"/>
              <a:t>07-18 May - 18-29 June  2018</a:t>
            </a:r>
          </a:p>
        </p:txBody>
      </p:sp>
      <p:sp>
        <p:nvSpPr>
          <p:cNvPr id="10" name="Footer Placeholder 4">
            <a:extLst>
              <a:ext uri="{FF2B5EF4-FFF2-40B4-BE49-F238E27FC236}">
                <a16:creationId xmlns="" xmlns:a16="http://schemas.microsoft.com/office/drawing/2014/main" id="{C00B7A10-453A-AA44-9AE9-9F87A34CCD67}"/>
              </a:ext>
            </a:extLst>
          </p:cNvPr>
          <p:cNvSpPr>
            <a:spLocks noGrp="1"/>
          </p:cNvSpPr>
          <p:nvPr>
            <p:ph type="ftr" sz="quarter" idx="11"/>
          </p:nvPr>
        </p:nvSpPr>
        <p:spPr>
          <a:xfrm>
            <a:off x="355612" y="6558277"/>
            <a:ext cx="4860000" cy="252000"/>
          </a:xfrm>
        </p:spPr>
        <p:txBody>
          <a:bodyPr/>
          <a:lstStyle/>
          <a:p>
            <a:r>
              <a:rPr lang="en-US" dirty="0"/>
              <a:t>Leadership and Management for Safety</a:t>
            </a:r>
          </a:p>
        </p:txBody>
      </p:sp>
    </p:spTree>
    <p:extLst>
      <p:ext uri="{BB962C8B-B14F-4D97-AF65-F5344CB8AC3E}">
        <p14:creationId xmlns:p14="http://schemas.microsoft.com/office/powerpoint/2010/main" val="289732000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937" y="642918"/>
            <a:ext cx="3018824" cy="428628"/>
          </a:xfrm>
        </p:spPr>
        <p:txBody>
          <a:bodyPr>
            <a:noAutofit/>
          </a:bodyPr>
          <a:lstStyle/>
          <a:p>
            <a:r>
              <a:rPr lang="en-GB" sz="2400" dirty="0" smtClean="0"/>
              <a:t>Process Flowchart</a:t>
            </a:r>
            <a:endParaRPr lang="en-GB" sz="2400" dirty="0"/>
          </a:p>
        </p:txBody>
      </p:sp>
      <p:grpSp>
        <p:nvGrpSpPr>
          <p:cNvPr id="162" name="Group 161"/>
          <p:cNvGrpSpPr/>
          <p:nvPr/>
        </p:nvGrpSpPr>
        <p:grpSpPr>
          <a:xfrm>
            <a:off x="232139" y="785794"/>
            <a:ext cx="8126073" cy="5643602"/>
            <a:chOff x="214282" y="785794"/>
            <a:chExt cx="7500990" cy="5643602"/>
          </a:xfrm>
        </p:grpSpPr>
        <p:cxnSp>
          <p:nvCxnSpPr>
            <p:cNvPr id="22" name="Straight Arrow Connector 21"/>
            <p:cNvCxnSpPr/>
            <p:nvPr/>
          </p:nvCxnSpPr>
          <p:spPr>
            <a:xfrm rot="5400000">
              <a:off x="4287042" y="3571082"/>
              <a:ext cx="428628" cy="1588"/>
            </a:xfrm>
            <a:prstGeom prst="straightConnector1">
              <a:avLst/>
            </a:prstGeom>
            <a:ln w="28575">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73" name="Straight Arrow Connector 72"/>
            <p:cNvCxnSpPr>
              <a:endCxn id="12" idx="0"/>
            </p:cNvCxnSpPr>
            <p:nvPr/>
          </p:nvCxnSpPr>
          <p:spPr>
            <a:xfrm rot="16200000" flipH="1">
              <a:off x="4197744" y="1447389"/>
              <a:ext cx="357190" cy="34132"/>
            </a:xfrm>
            <a:prstGeom prst="straightConnector1">
              <a:avLst/>
            </a:prstGeom>
            <a:ln w="28575">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rot="5400000">
              <a:off x="4215604" y="2070884"/>
              <a:ext cx="428628" cy="1588"/>
            </a:xfrm>
            <a:prstGeom prst="straightConnector1">
              <a:avLst/>
            </a:prstGeom>
            <a:ln w="28575">
              <a:solidFill>
                <a:srgbClr val="000000"/>
              </a:solidFill>
              <a:tailEnd type="arrow"/>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3428992" y="1000108"/>
              <a:ext cx="1857388" cy="42862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solidFill>
                    <a:srgbClr val="000000"/>
                  </a:solidFill>
                </a:rPr>
                <a:t>Forces Initiating </a:t>
              </a:r>
            </a:p>
            <a:p>
              <a:pPr algn="ctr"/>
              <a:r>
                <a:rPr lang="en-GB" sz="1400" dirty="0" smtClean="0">
                  <a:solidFill>
                    <a:srgbClr val="000000"/>
                  </a:solidFill>
                </a:rPr>
                <a:t>Growth/Change</a:t>
              </a:r>
              <a:endParaRPr lang="en-GB" sz="1400" dirty="0">
                <a:solidFill>
                  <a:srgbClr val="000000"/>
                </a:solidFill>
              </a:endParaRPr>
            </a:p>
          </p:txBody>
        </p:sp>
        <p:sp>
          <p:nvSpPr>
            <p:cNvPr id="12" name="Rectangle 11"/>
            <p:cNvSpPr/>
            <p:nvPr/>
          </p:nvSpPr>
          <p:spPr>
            <a:xfrm>
              <a:off x="3500430" y="1643050"/>
              <a:ext cx="1785950" cy="35719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solidFill>
                    <a:srgbClr val="000000"/>
                  </a:solidFill>
                </a:rPr>
                <a:t>Change Agent</a:t>
              </a:r>
              <a:endParaRPr lang="en-GB" sz="1400" dirty="0">
                <a:solidFill>
                  <a:srgbClr val="000000"/>
                </a:solidFill>
              </a:endParaRPr>
            </a:p>
          </p:txBody>
        </p:sp>
        <p:sp>
          <p:nvSpPr>
            <p:cNvPr id="14" name="Rectangle 13"/>
            <p:cNvSpPr/>
            <p:nvPr/>
          </p:nvSpPr>
          <p:spPr>
            <a:xfrm>
              <a:off x="3357554" y="2285992"/>
              <a:ext cx="2143140" cy="42862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solidFill>
                    <a:srgbClr val="000000"/>
                  </a:solidFill>
                </a:rPr>
                <a:t>What is to be Changed?</a:t>
              </a:r>
              <a:endParaRPr lang="en-GB" sz="1400" dirty="0">
                <a:solidFill>
                  <a:srgbClr val="000000"/>
                </a:solidFill>
              </a:endParaRPr>
            </a:p>
          </p:txBody>
        </p:sp>
        <p:sp>
          <p:nvSpPr>
            <p:cNvPr id="15" name="Rectangle 14"/>
            <p:cNvSpPr/>
            <p:nvPr/>
          </p:nvSpPr>
          <p:spPr>
            <a:xfrm>
              <a:off x="2071670" y="3913301"/>
              <a:ext cx="2071702" cy="42764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GB" sz="1400" dirty="0" smtClean="0">
                <a:solidFill>
                  <a:srgbClr val="000000"/>
                </a:solidFill>
              </a:endParaRPr>
            </a:p>
            <a:p>
              <a:pPr algn="ctr"/>
              <a:r>
                <a:rPr lang="en-GB" sz="1400" dirty="0" smtClean="0">
                  <a:solidFill>
                    <a:srgbClr val="000000"/>
                  </a:solidFill>
                </a:rPr>
                <a:t>Change </a:t>
              </a:r>
              <a:r>
                <a:rPr lang="en-GB" sz="1400" dirty="0">
                  <a:solidFill>
                    <a:srgbClr val="000000"/>
                  </a:solidFill>
                </a:rPr>
                <a:t>Process</a:t>
              </a:r>
            </a:p>
            <a:p>
              <a:pPr algn="just"/>
              <a:endParaRPr lang="en-GB" sz="1400" dirty="0" smtClean="0">
                <a:solidFill>
                  <a:srgbClr val="000000"/>
                </a:solidFill>
              </a:endParaRPr>
            </a:p>
          </p:txBody>
        </p:sp>
        <p:sp>
          <p:nvSpPr>
            <p:cNvPr id="16" name="Rectangle 15"/>
            <p:cNvSpPr/>
            <p:nvPr/>
          </p:nvSpPr>
          <p:spPr>
            <a:xfrm>
              <a:off x="3357554" y="2714620"/>
              <a:ext cx="2143140" cy="78581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solidFill>
                    <a:srgbClr val="000000"/>
                  </a:solidFill>
                </a:rPr>
                <a:t>Structure?</a:t>
              </a:r>
            </a:p>
            <a:p>
              <a:pPr algn="ctr"/>
              <a:r>
                <a:rPr lang="en-GB" sz="1400" dirty="0" smtClean="0">
                  <a:solidFill>
                    <a:srgbClr val="000000"/>
                  </a:solidFill>
                </a:rPr>
                <a:t>Organizational Processes?</a:t>
              </a:r>
            </a:p>
            <a:p>
              <a:pPr algn="ctr"/>
              <a:r>
                <a:rPr lang="en-GB" sz="1400" dirty="0" smtClean="0">
                  <a:solidFill>
                    <a:srgbClr val="000000"/>
                  </a:solidFill>
                </a:rPr>
                <a:t>Culture?</a:t>
              </a:r>
              <a:endParaRPr lang="en-GB" sz="1400" dirty="0">
                <a:solidFill>
                  <a:srgbClr val="000000"/>
                </a:solidFill>
              </a:endParaRPr>
            </a:p>
          </p:txBody>
        </p:sp>
        <p:sp>
          <p:nvSpPr>
            <p:cNvPr id="17" name="Rectangle 16"/>
            <p:cNvSpPr/>
            <p:nvPr/>
          </p:nvSpPr>
          <p:spPr>
            <a:xfrm>
              <a:off x="5357818" y="3929066"/>
              <a:ext cx="2000264" cy="42862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solidFill>
                    <a:srgbClr val="000000"/>
                  </a:solidFill>
                </a:rPr>
                <a:t>Implementing Tactics</a:t>
              </a:r>
              <a:endParaRPr lang="en-GB" sz="1400" dirty="0">
                <a:solidFill>
                  <a:srgbClr val="000000"/>
                </a:solidFill>
              </a:endParaRPr>
            </a:p>
          </p:txBody>
        </p:sp>
        <p:cxnSp>
          <p:nvCxnSpPr>
            <p:cNvPr id="25" name="Straight Connector 24"/>
            <p:cNvCxnSpPr/>
            <p:nvPr/>
          </p:nvCxnSpPr>
          <p:spPr>
            <a:xfrm>
              <a:off x="3071802" y="3786190"/>
              <a:ext cx="3286148" cy="1588"/>
            </a:xfrm>
            <a:prstGeom prst="line">
              <a:avLst/>
            </a:prstGeom>
            <a:ln w="9525">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rot="5400000">
              <a:off x="4571206" y="5785660"/>
              <a:ext cx="428628" cy="1588"/>
            </a:xfrm>
            <a:prstGeom prst="straightConnector1">
              <a:avLst/>
            </a:prstGeom>
            <a:ln w="28575">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rot="5400000" flipH="1" flipV="1">
              <a:off x="3036083" y="5036355"/>
              <a:ext cx="204790" cy="9524"/>
            </a:xfrm>
            <a:prstGeom prst="straightConnector1">
              <a:avLst/>
            </a:prstGeom>
            <a:ln w="28575">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rot="5400000">
              <a:off x="2999570" y="3857628"/>
              <a:ext cx="143670" cy="794"/>
            </a:xfrm>
            <a:prstGeom prst="straightConnector1">
              <a:avLst/>
            </a:prstGeom>
            <a:ln w="28575">
              <a:solidFill>
                <a:srgbClr val="000000"/>
              </a:solidFill>
              <a:tailEnd type="arrow"/>
            </a:ln>
          </p:spPr>
          <p:style>
            <a:lnRef idx="1">
              <a:schemeClr val="accent1"/>
            </a:lnRef>
            <a:fillRef idx="0">
              <a:schemeClr val="accent1"/>
            </a:fillRef>
            <a:effectRef idx="0">
              <a:schemeClr val="accent1"/>
            </a:effectRef>
            <a:fontRef idx="minor">
              <a:schemeClr val="tx1"/>
            </a:fontRef>
          </p:style>
        </p:cxnSp>
        <p:sp>
          <p:nvSpPr>
            <p:cNvPr id="79" name="Rectangle 78"/>
            <p:cNvSpPr/>
            <p:nvPr/>
          </p:nvSpPr>
          <p:spPr>
            <a:xfrm>
              <a:off x="5357818" y="4357694"/>
              <a:ext cx="2000264" cy="64294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t> </a:t>
              </a:r>
            </a:p>
            <a:p>
              <a:pPr algn="ctr"/>
              <a:r>
                <a:rPr lang="en-GB" sz="1400" dirty="0" smtClean="0">
                  <a:solidFill>
                    <a:srgbClr val="000000"/>
                  </a:solidFill>
                </a:rPr>
                <a:t>Intervention </a:t>
              </a:r>
            </a:p>
            <a:p>
              <a:pPr algn="ctr"/>
              <a:r>
                <a:rPr lang="en-GB" sz="1400" dirty="0" smtClean="0">
                  <a:solidFill>
                    <a:srgbClr val="000000"/>
                  </a:solidFill>
                </a:rPr>
                <a:t>Participation </a:t>
              </a:r>
            </a:p>
            <a:p>
              <a:pPr algn="ctr"/>
              <a:r>
                <a:rPr lang="en-GB" sz="1400" dirty="0" smtClean="0">
                  <a:solidFill>
                    <a:srgbClr val="000000"/>
                  </a:solidFill>
                </a:rPr>
                <a:t>Persuasion</a:t>
              </a:r>
            </a:p>
            <a:p>
              <a:pPr algn="ctr"/>
              <a:r>
                <a:rPr lang="en-GB" sz="1400" dirty="0" smtClean="0"/>
                <a:t>Change </a:t>
              </a:r>
              <a:endParaRPr lang="en-GB" sz="1400" dirty="0"/>
            </a:p>
          </p:txBody>
        </p:sp>
        <p:sp>
          <p:nvSpPr>
            <p:cNvPr id="80" name="Rectangle 79"/>
            <p:cNvSpPr/>
            <p:nvPr/>
          </p:nvSpPr>
          <p:spPr>
            <a:xfrm>
              <a:off x="2071670" y="4357694"/>
              <a:ext cx="2071702" cy="57150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solidFill>
                    <a:srgbClr val="000000"/>
                  </a:solidFill>
                </a:rPr>
                <a:t>Unlock–change–relock</a:t>
              </a:r>
              <a:endParaRPr lang="en-GB" sz="1400" dirty="0">
                <a:solidFill>
                  <a:srgbClr val="000000"/>
                </a:solidFill>
              </a:endParaRPr>
            </a:p>
          </p:txBody>
        </p:sp>
        <p:sp>
          <p:nvSpPr>
            <p:cNvPr id="81" name="Rectangle 80"/>
            <p:cNvSpPr/>
            <p:nvPr/>
          </p:nvSpPr>
          <p:spPr>
            <a:xfrm>
              <a:off x="4071934" y="5286388"/>
              <a:ext cx="1500198" cy="42862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smtClean="0">
                <a:solidFill>
                  <a:srgbClr val="000000"/>
                </a:solidFill>
              </a:endParaRPr>
            </a:p>
            <a:p>
              <a:pPr algn="ctr"/>
              <a:r>
                <a:rPr lang="en-GB" sz="1400" dirty="0" smtClean="0">
                  <a:solidFill>
                    <a:srgbClr val="000000"/>
                  </a:solidFill>
                </a:rPr>
                <a:t>Growth/Change</a:t>
              </a:r>
            </a:p>
            <a:p>
              <a:pPr algn="ctr"/>
              <a:endParaRPr lang="en-GB" sz="1400" dirty="0"/>
            </a:p>
          </p:txBody>
        </p:sp>
        <p:cxnSp>
          <p:nvCxnSpPr>
            <p:cNvPr id="88" name="Straight Arrow Connector 87"/>
            <p:cNvCxnSpPr/>
            <p:nvPr/>
          </p:nvCxnSpPr>
          <p:spPr>
            <a:xfrm rot="5400000">
              <a:off x="6285718" y="3857628"/>
              <a:ext cx="143670" cy="794"/>
            </a:xfrm>
            <a:prstGeom prst="straightConnector1">
              <a:avLst/>
            </a:prstGeom>
            <a:ln w="28575">
              <a:solidFill>
                <a:srgbClr val="000000"/>
              </a:solidFill>
              <a:tailEnd type="arrow"/>
            </a:ln>
          </p:spPr>
          <p:style>
            <a:lnRef idx="1">
              <a:schemeClr val="accent1"/>
            </a:lnRef>
            <a:fillRef idx="0">
              <a:schemeClr val="accent1"/>
            </a:fillRef>
            <a:effectRef idx="0">
              <a:schemeClr val="accent1"/>
            </a:effectRef>
            <a:fontRef idx="minor">
              <a:schemeClr val="tx1"/>
            </a:fontRef>
          </p:style>
        </p:cxnSp>
        <p:sp>
          <p:nvSpPr>
            <p:cNvPr id="89" name="Rectangle 88"/>
            <p:cNvSpPr/>
            <p:nvPr/>
          </p:nvSpPr>
          <p:spPr>
            <a:xfrm>
              <a:off x="3571868" y="6000768"/>
              <a:ext cx="2500330" cy="42862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smtClean="0">
                <a:solidFill>
                  <a:srgbClr val="000000"/>
                </a:solidFill>
              </a:endParaRPr>
            </a:p>
            <a:p>
              <a:pPr algn="ctr"/>
              <a:r>
                <a:rPr lang="en-GB" sz="1400" dirty="0" smtClean="0">
                  <a:solidFill>
                    <a:srgbClr val="000000"/>
                  </a:solidFill>
                </a:rPr>
                <a:t>Organizational Effectiveness</a:t>
              </a:r>
            </a:p>
            <a:p>
              <a:pPr algn="ctr"/>
              <a:endParaRPr lang="en-GB" sz="1400" dirty="0">
                <a:solidFill>
                  <a:srgbClr val="000000"/>
                </a:solidFill>
              </a:endParaRPr>
            </a:p>
          </p:txBody>
        </p:sp>
        <p:cxnSp>
          <p:nvCxnSpPr>
            <p:cNvPr id="90" name="Straight Connector 89"/>
            <p:cNvCxnSpPr/>
            <p:nvPr/>
          </p:nvCxnSpPr>
          <p:spPr>
            <a:xfrm>
              <a:off x="3143240" y="5141924"/>
              <a:ext cx="3286148" cy="1588"/>
            </a:xfrm>
            <a:prstGeom prst="line">
              <a:avLst/>
            </a:prstGeom>
            <a:ln w="9525">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91" name="Straight Arrow Connector 90"/>
            <p:cNvCxnSpPr/>
            <p:nvPr/>
          </p:nvCxnSpPr>
          <p:spPr>
            <a:xfrm rot="5400000">
              <a:off x="4714082" y="5214156"/>
              <a:ext cx="143670" cy="794"/>
            </a:xfrm>
            <a:prstGeom prst="straightConnector1">
              <a:avLst/>
            </a:prstGeom>
            <a:ln w="28575">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95" name="Straight Arrow Connector 94"/>
            <p:cNvCxnSpPr/>
            <p:nvPr/>
          </p:nvCxnSpPr>
          <p:spPr>
            <a:xfrm rot="5400000" flipH="1" flipV="1">
              <a:off x="3143240" y="5143512"/>
              <a:ext cx="158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3" name="Straight Arrow Connector 102"/>
            <p:cNvCxnSpPr/>
            <p:nvPr/>
          </p:nvCxnSpPr>
          <p:spPr>
            <a:xfrm rot="5400000" flipH="1" flipV="1">
              <a:off x="6260317" y="5026831"/>
              <a:ext cx="204790" cy="9524"/>
            </a:xfrm>
            <a:prstGeom prst="straightConnector1">
              <a:avLst/>
            </a:prstGeom>
            <a:ln w="28575">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a:xfrm rot="16200000" flipH="1">
              <a:off x="5322099" y="3464719"/>
              <a:ext cx="4643470" cy="142876"/>
            </a:xfrm>
            <a:prstGeom prst="line">
              <a:avLst/>
            </a:prstGeom>
            <a:ln w="9525">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111" name="Straight Connector 110"/>
            <p:cNvCxnSpPr>
              <a:endCxn id="10" idx="3"/>
            </p:cNvCxnSpPr>
            <p:nvPr/>
          </p:nvCxnSpPr>
          <p:spPr>
            <a:xfrm rot="10800000">
              <a:off x="5286380" y="1214422"/>
              <a:ext cx="2286016" cy="1588"/>
            </a:xfrm>
            <a:prstGeom prst="line">
              <a:avLst/>
            </a:prstGeom>
            <a:ln w="9525">
              <a:solidFill>
                <a:srgbClr val="000000"/>
              </a:solidFill>
              <a:prstDash val="sysDash"/>
            </a:ln>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p:nvCxnSpPr>
          <p:spPr>
            <a:xfrm rot="10800000">
              <a:off x="4857752" y="5857892"/>
              <a:ext cx="2857520" cy="1588"/>
            </a:xfrm>
            <a:prstGeom prst="line">
              <a:avLst/>
            </a:prstGeom>
            <a:ln w="9525">
              <a:solidFill>
                <a:srgbClr val="000000"/>
              </a:solidFill>
              <a:prstDash val="sysDash"/>
            </a:ln>
          </p:spPr>
          <p:style>
            <a:lnRef idx="1">
              <a:schemeClr val="accent1"/>
            </a:lnRef>
            <a:fillRef idx="0">
              <a:schemeClr val="accent1"/>
            </a:fillRef>
            <a:effectRef idx="0">
              <a:schemeClr val="accent1"/>
            </a:effectRef>
            <a:fontRef idx="minor">
              <a:schemeClr val="tx1"/>
            </a:fontRef>
          </p:style>
        </p:cxnSp>
        <p:sp>
          <p:nvSpPr>
            <p:cNvPr id="124" name="Rectangle 123"/>
            <p:cNvSpPr/>
            <p:nvPr/>
          </p:nvSpPr>
          <p:spPr>
            <a:xfrm>
              <a:off x="5715008" y="785794"/>
              <a:ext cx="1428760" cy="4286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smtClean="0">
                <a:solidFill>
                  <a:srgbClr val="000000"/>
                </a:solidFill>
              </a:endParaRPr>
            </a:p>
            <a:p>
              <a:pPr algn="ctr"/>
              <a:r>
                <a:rPr lang="en-GB" sz="1400" dirty="0" smtClean="0">
                  <a:solidFill>
                    <a:srgbClr val="000000"/>
                  </a:solidFill>
                </a:rPr>
                <a:t>Feedback</a:t>
              </a:r>
            </a:p>
            <a:p>
              <a:pPr algn="ctr"/>
              <a:endParaRPr lang="en-GB" sz="1400" dirty="0"/>
            </a:p>
          </p:txBody>
        </p:sp>
        <p:cxnSp>
          <p:nvCxnSpPr>
            <p:cNvPr id="125" name="Straight Arrow Connector 124"/>
            <p:cNvCxnSpPr/>
            <p:nvPr/>
          </p:nvCxnSpPr>
          <p:spPr>
            <a:xfrm rot="10800000">
              <a:off x="5214942" y="1214422"/>
              <a:ext cx="285752" cy="1588"/>
            </a:xfrm>
            <a:prstGeom prst="straightConnector1">
              <a:avLst/>
            </a:prstGeom>
            <a:ln w="28575">
              <a:solidFill>
                <a:srgbClr val="000000"/>
              </a:solidFill>
              <a:tailEnd type="arrow"/>
            </a:ln>
          </p:spPr>
          <p:style>
            <a:lnRef idx="1">
              <a:schemeClr val="accent1"/>
            </a:lnRef>
            <a:fillRef idx="0">
              <a:schemeClr val="accent1"/>
            </a:fillRef>
            <a:effectRef idx="0">
              <a:schemeClr val="accent1"/>
            </a:effectRef>
            <a:fontRef idx="minor">
              <a:schemeClr val="tx1"/>
            </a:fontRef>
          </p:style>
        </p:cxnSp>
        <p:sp>
          <p:nvSpPr>
            <p:cNvPr id="129" name="Rectangle 128"/>
            <p:cNvSpPr/>
            <p:nvPr/>
          </p:nvSpPr>
          <p:spPr>
            <a:xfrm>
              <a:off x="214282" y="1571612"/>
              <a:ext cx="2214578" cy="4286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600" dirty="0" smtClean="0">
                <a:solidFill>
                  <a:srgbClr val="000000"/>
                </a:solidFill>
              </a:endParaRPr>
            </a:p>
            <a:p>
              <a:r>
                <a:rPr lang="en-GB" sz="1600" dirty="0" smtClean="0">
                  <a:solidFill>
                    <a:srgbClr val="000000"/>
                  </a:solidFill>
                </a:rPr>
                <a:t>Organizational initiator</a:t>
              </a:r>
            </a:p>
            <a:p>
              <a:endParaRPr lang="en-GB" sz="1600" dirty="0"/>
            </a:p>
          </p:txBody>
        </p:sp>
        <p:sp>
          <p:nvSpPr>
            <p:cNvPr id="130" name="Rectangle 129"/>
            <p:cNvSpPr/>
            <p:nvPr/>
          </p:nvSpPr>
          <p:spPr>
            <a:xfrm>
              <a:off x="214282" y="4071942"/>
              <a:ext cx="1571635" cy="2857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600" dirty="0" smtClean="0">
                <a:solidFill>
                  <a:srgbClr val="000000"/>
                </a:solidFill>
              </a:endParaRPr>
            </a:p>
            <a:p>
              <a:r>
                <a:rPr lang="en-GB" sz="1600" dirty="0" smtClean="0">
                  <a:solidFill>
                    <a:srgbClr val="000000"/>
                  </a:solidFill>
                </a:rPr>
                <a:t>Implementation</a:t>
              </a:r>
              <a:endParaRPr lang="en-GB" sz="1600" dirty="0"/>
            </a:p>
          </p:txBody>
        </p:sp>
        <p:sp>
          <p:nvSpPr>
            <p:cNvPr id="131" name="Rectangle 130"/>
            <p:cNvSpPr/>
            <p:nvPr/>
          </p:nvSpPr>
          <p:spPr>
            <a:xfrm>
              <a:off x="214282" y="1071546"/>
              <a:ext cx="1571636" cy="3571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600" dirty="0" smtClean="0">
                <a:solidFill>
                  <a:srgbClr val="000000"/>
                </a:solidFill>
              </a:endParaRPr>
            </a:p>
            <a:p>
              <a:r>
                <a:rPr lang="en-GB" sz="1600" dirty="0" smtClean="0">
                  <a:solidFill>
                    <a:srgbClr val="000000"/>
                  </a:solidFill>
                </a:rPr>
                <a:t>Determinants</a:t>
              </a:r>
              <a:endParaRPr lang="en-GB" sz="1600" dirty="0"/>
            </a:p>
          </p:txBody>
        </p:sp>
        <p:sp>
          <p:nvSpPr>
            <p:cNvPr id="132" name="Rectangle 131"/>
            <p:cNvSpPr/>
            <p:nvPr/>
          </p:nvSpPr>
          <p:spPr>
            <a:xfrm>
              <a:off x="285720" y="2643182"/>
              <a:ext cx="2143140" cy="4286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smtClean="0">
                  <a:solidFill>
                    <a:srgbClr val="000000"/>
                  </a:solidFill>
                </a:rPr>
                <a:t>Intervention strategies </a:t>
              </a:r>
              <a:endParaRPr lang="en-GB" sz="1600" dirty="0"/>
            </a:p>
          </p:txBody>
        </p:sp>
        <p:sp>
          <p:nvSpPr>
            <p:cNvPr id="133" name="Rectangle 132"/>
            <p:cNvSpPr/>
            <p:nvPr/>
          </p:nvSpPr>
          <p:spPr>
            <a:xfrm>
              <a:off x="428596" y="5715016"/>
              <a:ext cx="1428760" cy="2857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600" dirty="0" smtClean="0">
                <a:solidFill>
                  <a:srgbClr val="000000"/>
                </a:solidFill>
              </a:endParaRPr>
            </a:p>
            <a:p>
              <a:r>
                <a:rPr lang="en-GB" sz="1600" dirty="0" smtClean="0">
                  <a:solidFill>
                    <a:srgbClr val="000000"/>
                  </a:solidFill>
                </a:rPr>
                <a:t>Results </a:t>
              </a:r>
              <a:endParaRPr lang="en-GB" sz="1600" dirty="0"/>
            </a:p>
          </p:txBody>
        </p:sp>
      </p:grpSp>
      <p:sp>
        <p:nvSpPr>
          <p:cNvPr id="166" name="Rectangle 165"/>
          <p:cNvSpPr/>
          <p:nvPr/>
        </p:nvSpPr>
        <p:spPr>
          <a:xfrm>
            <a:off x="309530" y="6286521"/>
            <a:ext cx="1879041" cy="363176"/>
          </a:xfrm>
          <a:prstGeom prst="rect">
            <a:avLst/>
          </a:prstGeom>
        </p:spPr>
        <p:txBody>
          <a:bodyPr wrap="none">
            <a:spAutoFit/>
          </a:bodyPr>
          <a:lstStyle/>
          <a:p>
            <a:pPr lvl="1" fontAlgn="base">
              <a:lnSpc>
                <a:spcPct val="110000"/>
              </a:lnSpc>
              <a:spcAft>
                <a:spcPct val="0"/>
              </a:spcAft>
            </a:pPr>
            <a:r>
              <a:rPr lang="en-GB" sz="1600" b="1" i="1" dirty="0" smtClean="0">
                <a:ea typeface="Calibri" pitchFamily="34" charset="0"/>
                <a:cs typeface="Times New Roman" pitchFamily="18" charset="0"/>
              </a:rPr>
              <a:t>Ref: NGT 1.1</a:t>
            </a:r>
          </a:p>
        </p:txBody>
      </p:sp>
      <p:sp>
        <p:nvSpPr>
          <p:cNvPr id="40" name="Slide Number Placeholder 5"/>
          <p:cNvSpPr>
            <a:spLocks noGrp="1"/>
          </p:cNvSpPr>
          <p:nvPr>
            <p:ph type="sldNum" sz="quarter" idx="12"/>
          </p:nvPr>
        </p:nvSpPr>
        <p:spPr>
          <a:xfrm>
            <a:off x="9180000" y="6480000"/>
            <a:ext cx="540000" cy="252000"/>
          </a:xfrm>
        </p:spPr>
        <p:txBody>
          <a:bodyPr/>
          <a:lstStyle/>
          <a:p>
            <a:fld id="{23A0628E-C12F-4F8C-9895-BCD5E30100D3}" type="slidenum">
              <a:rPr lang="en-US" smtClean="0"/>
              <a:pPr/>
              <a:t>25</a:t>
            </a:fld>
            <a:endParaRPr lang="en-US" dirty="0"/>
          </a:p>
        </p:txBody>
      </p:sp>
      <p:sp>
        <p:nvSpPr>
          <p:cNvPr id="41" name="Date Placeholder 13"/>
          <p:cNvSpPr txBox="1">
            <a:spLocks/>
          </p:cNvSpPr>
          <p:nvPr/>
        </p:nvSpPr>
        <p:spPr bwMode="white">
          <a:xfrm>
            <a:off x="6812400" y="6508866"/>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ct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smtClean="0"/>
              <a:t>07-18 May - 18-29 June  2018</a:t>
            </a:r>
          </a:p>
        </p:txBody>
      </p:sp>
      <p:sp>
        <p:nvSpPr>
          <p:cNvPr id="42" name="Footer Placeholder 4">
            <a:extLst>
              <a:ext uri="{FF2B5EF4-FFF2-40B4-BE49-F238E27FC236}">
                <a16:creationId xmlns="" xmlns:a16="http://schemas.microsoft.com/office/drawing/2014/main" id="{C00B7A10-453A-AA44-9AE9-9F87A34CCD67}"/>
              </a:ext>
            </a:extLst>
          </p:cNvPr>
          <p:cNvSpPr>
            <a:spLocks noGrp="1"/>
          </p:cNvSpPr>
          <p:nvPr>
            <p:ph type="ftr" sz="quarter" idx="11"/>
          </p:nvPr>
        </p:nvSpPr>
        <p:spPr>
          <a:xfrm>
            <a:off x="355612" y="6558277"/>
            <a:ext cx="4860000" cy="252000"/>
          </a:xfrm>
        </p:spPr>
        <p:txBody>
          <a:bodyPr/>
          <a:lstStyle/>
          <a:p>
            <a:r>
              <a:rPr lang="en-US" dirty="0"/>
              <a:t>Leadership and Management for Safety</a:t>
            </a:r>
          </a:p>
        </p:txBody>
      </p:sp>
      <p:sp>
        <p:nvSpPr>
          <p:cNvPr id="43" name="Title 1"/>
          <p:cNvSpPr txBox="1">
            <a:spLocks/>
          </p:cNvSpPr>
          <p:nvPr/>
        </p:nvSpPr>
        <p:spPr>
          <a:xfrm>
            <a:off x="0" y="0"/>
            <a:ext cx="9906000" cy="900000"/>
          </a:xfrm>
          <a:prstGeom prst="rect">
            <a:avLst/>
          </a:prstGeom>
        </p:spPr>
        <p:txBody>
          <a:bodyPr vert="horz" lIns="72000" tIns="36000" rIns="0" bIns="0" rtlCol="0" anchor="ctr">
            <a:noAutofit/>
          </a:bodyPr>
          <a:lstStyle>
            <a:lvl1pPr algn="l" defTabSz="914400" rtl="0" eaLnBrk="1" latinLnBrk="0" hangingPunct="1">
              <a:spcBef>
                <a:spcPct val="0"/>
              </a:spcBef>
              <a:buNone/>
              <a:defRPr sz="3600" b="1" kern="1200">
                <a:solidFill>
                  <a:schemeClr val="tx1"/>
                </a:solidFill>
                <a:latin typeface="Calibri" panose="020F0502020204030204" pitchFamily="34" charset="0"/>
                <a:ea typeface="+mj-ea"/>
                <a:cs typeface="+mj-cs"/>
              </a:defRPr>
            </a:lvl1pPr>
          </a:lstStyle>
          <a:p>
            <a:r>
              <a:rPr lang="en-GB" sz="2800" smtClean="0">
                <a:latin typeface="+mn-lt"/>
                <a:ea typeface="Calibri" pitchFamily="34" charset="0"/>
                <a:cs typeface="Times New Roman" pitchFamily="18" charset="0"/>
              </a:rPr>
              <a:t>Managing Growth of and Change in the Organization</a:t>
            </a:r>
            <a:endParaRPr lang="en-GB" sz="2800" dirty="0">
              <a:latin typeface="+mn-lt"/>
            </a:endParaRPr>
          </a:p>
        </p:txBody>
      </p:sp>
    </p:spTree>
    <p:extLst>
      <p:ext uri="{BB962C8B-B14F-4D97-AF65-F5344CB8AC3E}">
        <p14:creationId xmlns:p14="http://schemas.microsoft.com/office/powerpoint/2010/main" val="374257602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26124" y="676275"/>
            <a:ext cx="9616966" cy="5832591"/>
          </a:xfrm>
        </p:spPr>
        <p:txBody>
          <a:bodyPr>
            <a:noAutofit/>
          </a:bodyPr>
          <a:lstStyle/>
          <a:p>
            <a:pPr marL="0" indent="0">
              <a:buNone/>
            </a:pPr>
            <a:r>
              <a:rPr lang="en-US" sz="2400" b="1" dirty="0">
                <a:solidFill>
                  <a:schemeClr val="tx1"/>
                </a:solidFill>
                <a:latin typeface="+mn-lt"/>
              </a:rPr>
              <a:t>Measurement, Assessment and </a:t>
            </a:r>
            <a:r>
              <a:rPr lang="en-US" sz="2400" b="1" dirty="0" smtClean="0">
                <a:solidFill>
                  <a:schemeClr val="tx1"/>
                </a:solidFill>
                <a:latin typeface="+mn-lt"/>
              </a:rPr>
              <a:t>Improvement</a:t>
            </a:r>
          </a:p>
          <a:p>
            <a:pPr marL="0" indent="0">
              <a:buNone/>
            </a:pPr>
            <a:r>
              <a:rPr lang="en-US" sz="2400" b="1" dirty="0" smtClean="0">
                <a:latin typeface="+mn-lt"/>
              </a:rPr>
              <a:t>Requirement </a:t>
            </a:r>
            <a:r>
              <a:rPr lang="en-US" sz="2400" b="1" dirty="0">
                <a:latin typeface="+mn-lt"/>
              </a:rPr>
              <a:t>14: Measurement, assessment and improvement of </a:t>
            </a:r>
            <a:r>
              <a:rPr lang="en-US" sz="2400" b="1" i="1" dirty="0" smtClean="0">
                <a:latin typeface="+mn-lt"/>
              </a:rPr>
              <a:t>leadership for </a:t>
            </a:r>
            <a:r>
              <a:rPr lang="en-US" sz="2400" b="1" i="1" dirty="0">
                <a:latin typeface="+mn-lt"/>
              </a:rPr>
              <a:t>safety</a:t>
            </a:r>
            <a:r>
              <a:rPr lang="en-US" sz="2400" b="1" dirty="0">
                <a:latin typeface="+mn-lt"/>
              </a:rPr>
              <a:t> and of safety culture</a:t>
            </a:r>
          </a:p>
          <a:p>
            <a:pPr marL="236538" indent="0">
              <a:buNone/>
            </a:pPr>
            <a:r>
              <a:rPr lang="en-US" sz="2400" i="1" dirty="0" smtClean="0">
                <a:latin typeface="+mn-lt"/>
              </a:rPr>
              <a:t>“Senior </a:t>
            </a:r>
            <a:r>
              <a:rPr lang="en-US" sz="2400" i="1" dirty="0">
                <a:latin typeface="+mn-lt"/>
              </a:rPr>
              <a:t>management shall regularly commission assessments of </a:t>
            </a:r>
            <a:r>
              <a:rPr lang="en-US" sz="2400" b="1" i="1" dirty="0">
                <a:latin typeface="+mn-lt"/>
              </a:rPr>
              <a:t>leadership for safety </a:t>
            </a:r>
            <a:r>
              <a:rPr lang="en-US" sz="2400" i="1" dirty="0">
                <a:latin typeface="+mn-lt"/>
              </a:rPr>
              <a:t>and of safety culture in its own </a:t>
            </a:r>
            <a:r>
              <a:rPr lang="en-US" sz="2400" i="1" dirty="0" smtClean="0">
                <a:latin typeface="+mn-lt"/>
              </a:rPr>
              <a:t>organization”</a:t>
            </a:r>
          </a:p>
          <a:p>
            <a:pPr marL="236538" lvl="1" indent="0">
              <a:buFont typeface="Calibri" pitchFamily="34" charset="0"/>
              <a:buChar char="─"/>
            </a:pPr>
            <a:r>
              <a:rPr lang="en-US" sz="2400" dirty="0" smtClean="0">
                <a:latin typeface="+mn-lt"/>
              </a:rPr>
              <a:t> Senior </a:t>
            </a:r>
            <a:r>
              <a:rPr lang="en-US" sz="2400" dirty="0">
                <a:latin typeface="+mn-lt"/>
              </a:rPr>
              <a:t>management shall ensure that self-assessment </a:t>
            </a:r>
            <a:r>
              <a:rPr lang="en-US" sz="2400" dirty="0" smtClean="0">
                <a:latin typeface="+mn-lt"/>
              </a:rPr>
              <a:t>and </a:t>
            </a:r>
            <a:r>
              <a:rPr lang="en-US" sz="2400" dirty="0">
                <a:latin typeface="+mn-lt"/>
              </a:rPr>
              <a:t>independent assessment </a:t>
            </a:r>
            <a:r>
              <a:rPr lang="en-US" sz="2400" dirty="0" smtClean="0">
                <a:latin typeface="+mn-lt"/>
              </a:rPr>
              <a:t>of </a:t>
            </a:r>
            <a:r>
              <a:rPr lang="en-US" sz="2400" dirty="0">
                <a:latin typeface="+mn-lt"/>
              </a:rPr>
              <a:t>leadership </a:t>
            </a:r>
            <a:r>
              <a:rPr lang="en-US" sz="2400" dirty="0" smtClean="0">
                <a:latin typeface="+mn-lt"/>
              </a:rPr>
              <a:t>for safety be conducted at </a:t>
            </a:r>
            <a:r>
              <a:rPr lang="en-US" sz="2400" dirty="0">
                <a:latin typeface="+mn-lt"/>
              </a:rPr>
              <a:t>all organizational levels </a:t>
            </a:r>
            <a:r>
              <a:rPr lang="en-US" sz="2400" dirty="0" smtClean="0">
                <a:latin typeface="+mn-lt"/>
              </a:rPr>
              <a:t>and for </a:t>
            </a:r>
            <a:r>
              <a:rPr lang="en-US" sz="2400" dirty="0">
                <a:latin typeface="+mn-lt"/>
              </a:rPr>
              <a:t>all functions </a:t>
            </a:r>
            <a:r>
              <a:rPr lang="en-US" sz="2400" dirty="0" smtClean="0">
                <a:latin typeface="+mn-lt"/>
              </a:rPr>
              <a:t>using recognized experts</a:t>
            </a:r>
            <a:endParaRPr lang="en-US" sz="2400" dirty="0">
              <a:latin typeface="+mn-lt"/>
            </a:endParaRPr>
          </a:p>
          <a:p>
            <a:pPr marL="236538" lvl="1" indent="0">
              <a:buFont typeface="Calibri" pitchFamily="34" charset="0"/>
              <a:buChar char="─"/>
            </a:pPr>
            <a:r>
              <a:rPr lang="en-US" sz="2400" dirty="0" smtClean="0">
                <a:latin typeface="+mn-lt"/>
              </a:rPr>
              <a:t> The </a:t>
            </a:r>
            <a:r>
              <a:rPr lang="en-US" sz="2400" dirty="0">
                <a:latin typeface="+mn-lt"/>
              </a:rPr>
              <a:t>results of self-assessments and independent assessments of </a:t>
            </a:r>
            <a:r>
              <a:rPr lang="en-US" sz="2400" dirty="0" smtClean="0">
                <a:latin typeface="+mn-lt"/>
              </a:rPr>
              <a:t>leadership for </a:t>
            </a:r>
            <a:r>
              <a:rPr lang="en-US" sz="2400" dirty="0">
                <a:latin typeface="+mn-lt"/>
              </a:rPr>
              <a:t>safety </a:t>
            </a:r>
            <a:r>
              <a:rPr lang="en-US" sz="2400" dirty="0" smtClean="0">
                <a:latin typeface="+mn-lt"/>
              </a:rPr>
              <a:t>shall </a:t>
            </a:r>
            <a:r>
              <a:rPr lang="en-US" sz="2400" dirty="0">
                <a:latin typeface="+mn-lt"/>
              </a:rPr>
              <a:t>be communicated at all levels in </a:t>
            </a:r>
            <a:r>
              <a:rPr lang="en-US" sz="2400" dirty="0" smtClean="0">
                <a:latin typeface="+mn-lt"/>
              </a:rPr>
              <a:t>the organization</a:t>
            </a:r>
            <a:r>
              <a:rPr lang="en-US" sz="2400" dirty="0">
                <a:latin typeface="+mn-lt"/>
              </a:rPr>
              <a:t>. </a:t>
            </a:r>
            <a:endParaRPr lang="en-US" sz="2400" dirty="0" smtClean="0">
              <a:latin typeface="+mn-lt"/>
            </a:endParaRPr>
          </a:p>
          <a:p>
            <a:pPr marL="236538" lvl="1" indent="0">
              <a:buFont typeface="Calibri" pitchFamily="34" charset="0"/>
              <a:buChar char="─"/>
            </a:pPr>
            <a:r>
              <a:rPr lang="en-US" sz="2400" dirty="0" smtClean="0">
                <a:latin typeface="+mn-lt"/>
              </a:rPr>
              <a:t> The </a:t>
            </a:r>
            <a:r>
              <a:rPr lang="en-US" sz="2400" dirty="0">
                <a:latin typeface="+mn-lt"/>
              </a:rPr>
              <a:t>results of such assessments shall be acted </a:t>
            </a:r>
            <a:r>
              <a:rPr lang="en-US" sz="2400" dirty="0" smtClean="0">
                <a:latin typeface="+mn-lt"/>
              </a:rPr>
              <a:t>upon </a:t>
            </a:r>
            <a:r>
              <a:rPr lang="en-US" sz="2400" dirty="0">
                <a:latin typeface="+mn-lt"/>
              </a:rPr>
              <a:t>to improve leadership for safety and to foster </a:t>
            </a:r>
            <a:r>
              <a:rPr lang="en-US" sz="2400" dirty="0" smtClean="0">
                <a:latin typeface="+mn-lt"/>
              </a:rPr>
              <a:t>a learning </a:t>
            </a:r>
            <a:r>
              <a:rPr lang="en-US" sz="2400" dirty="0">
                <a:latin typeface="+mn-lt"/>
              </a:rPr>
              <a:t>attitude within the organization.</a:t>
            </a:r>
          </a:p>
        </p:txBody>
      </p:sp>
      <p:sp>
        <p:nvSpPr>
          <p:cNvPr id="9" name="Title 1"/>
          <p:cNvSpPr>
            <a:spLocks noGrp="1"/>
          </p:cNvSpPr>
          <p:nvPr>
            <p:ph type="title" idx="4294967295"/>
          </p:nvPr>
        </p:nvSpPr>
        <p:spPr>
          <a:xfrm>
            <a:off x="0" y="0"/>
            <a:ext cx="9906000" cy="682625"/>
          </a:xfrm>
        </p:spPr>
        <p:txBody>
          <a:bodyPr/>
          <a:lstStyle/>
          <a:p>
            <a:r>
              <a:rPr lang="en-US" sz="2800" dirty="0" smtClean="0">
                <a:solidFill>
                  <a:schemeClr val="tx1"/>
                </a:solidFill>
                <a:latin typeface="+mn-lt"/>
              </a:rPr>
              <a:t>Leadership </a:t>
            </a:r>
            <a:r>
              <a:rPr lang="en-US" sz="2800" dirty="0">
                <a:solidFill>
                  <a:schemeClr val="tx1"/>
                </a:solidFill>
                <a:latin typeface="+mn-lt"/>
              </a:rPr>
              <a:t>for </a:t>
            </a:r>
            <a:r>
              <a:rPr lang="en-US" sz="2800" dirty="0" smtClean="0">
                <a:solidFill>
                  <a:schemeClr val="tx1"/>
                </a:solidFill>
                <a:latin typeface="+mn-lt"/>
              </a:rPr>
              <a:t>Safety - Continuous Improvement</a:t>
            </a:r>
            <a:endParaRPr lang="en-GB" sz="2400" dirty="0">
              <a:solidFill>
                <a:schemeClr val="tx1"/>
              </a:solidFill>
              <a:latin typeface="+mn-lt"/>
            </a:endParaRPr>
          </a:p>
        </p:txBody>
      </p:sp>
      <p:sp>
        <p:nvSpPr>
          <p:cNvPr id="7" name="Slide Number Placeholder 5"/>
          <p:cNvSpPr>
            <a:spLocks noGrp="1"/>
          </p:cNvSpPr>
          <p:nvPr>
            <p:ph type="sldNum" sz="quarter" idx="12"/>
          </p:nvPr>
        </p:nvSpPr>
        <p:spPr>
          <a:xfrm>
            <a:off x="9180000" y="6480000"/>
            <a:ext cx="540000" cy="252000"/>
          </a:xfrm>
        </p:spPr>
        <p:txBody>
          <a:bodyPr/>
          <a:lstStyle/>
          <a:p>
            <a:fld id="{23A0628E-C12F-4F8C-9895-BCD5E30100D3}" type="slidenum">
              <a:rPr lang="en-US" smtClean="0"/>
              <a:pPr/>
              <a:t>26</a:t>
            </a:fld>
            <a:endParaRPr lang="en-US" dirty="0"/>
          </a:p>
        </p:txBody>
      </p:sp>
      <p:sp>
        <p:nvSpPr>
          <p:cNvPr id="8" name="Date Placeholder 13"/>
          <p:cNvSpPr txBox="1">
            <a:spLocks/>
          </p:cNvSpPr>
          <p:nvPr/>
        </p:nvSpPr>
        <p:spPr bwMode="white">
          <a:xfrm>
            <a:off x="6812400" y="6508866"/>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ct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smtClean="0"/>
              <a:t>07-18 May - 18-29 June  2018</a:t>
            </a:r>
          </a:p>
        </p:txBody>
      </p:sp>
      <p:sp>
        <p:nvSpPr>
          <p:cNvPr id="10" name="Footer Placeholder 4">
            <a:extLst>
              <a:ext uri="{FF2B5EF4-FFF2-40B4-BE49-F238E27FC236}">
                <a16:creationId xmlns="" xmlns:a16="http://schemas.microsoft.com/office/drawing/2014/main" id="{C00B7A10-453A-AA44-9AE9-9F87A34CCD67}"/>
              </a:ext>
            </a:extLst>
          </p:cNvPr>
          <p:cNvSpPr>
            <a:spLocks noGrp="1"/>
          </p:cNvSpPr>
          <p:nvPr>
            <p:ph type="ftr" sz="quarter" idx="11"/>
          </p:nvPr>
        </p:nvSpPr>
        <p:spPr>
          <a:xfrm>
            <a:off x="355612" y="6558277"/>
            <a:ext cx="4860000" cy="252000"/>
          </a:xfrm>
        </p:spPr>
        <p:txBody>
          <a:bodyPr/>
          <a:lstStyle/>
          <a:p>
            <a:r>
              <a:rPr lang="en-US" dirty="0"/>
              <a:t>Leadership and Management for Safety</a:t>
            </a:r>
          </a:p>
        </p:txBody>
      </p:sp>
    </p:spTree>
    <p:extLst>
      <p:ext uri="{BB962C8B-B14F-4D97-AF65-F5344CB8AC3E}">
        <p14:creationId xmlns:p14="http://schemas.microsoft.com/office/powerpoint/2010/main" val="216071131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00000" cy="900000"/>
          </a:xfrm>
        </p:spPr>
        <p:txBody>
          <a:bodyPr/>
          <a:lstStyle/>
          <a:p>
            <a:r>
              <a:rPr lang="hu-HU" dirty="0" smtClean="0">
                <a:latin typeface="+mn-lt"/>
              </a:rPr>
              <a:t>Summary</a:t>
            </a:r>
            <a:endParaRPr lang="en-GB" dirty="0">
              <a:latin typeface="+mn-lt"/>
            </a:endParaRPr>
          </a:p>
        </p:txBody>
      </p:sp>
      <p:sp>
        <p:nvSpPr>
          <p:cNvPr id="10" name="Tijdelijke aanduiding voor inhoud 2"/>
          <p:cNvSpPr>
            <a:spLocks noGrp="1"/>
          </p:cNvSpPr>
          <p:nvPr>
            <p:ph idx="1"/>
          </p:nvPr>
        </p:nvSpPr>
        <p:spPr>
          <a:xfrm>
            <a:off x="147514" y="849680"/>
            <a:ext cx="9469452" cy="5361933"/>
          </a:xfrm>
        </p:spPr>
        <p:txBody>
          <a:bodyPr>
            <a:noAutofit/>
          </a:bodyPr>
          <a:lstStyle/>
          <a:p>
            <a:pPr marL="361950" lvl="2" indent="-361950" defTabSz="809625">
              <a:spcBef>
                <a:spcPts val="0"/>
              </a:spcBef>
              <a:spcAft>
                <a:spcPts val="300"/>
              </a:spcAft>
            </a:pPr>
            <a:r>
              <a:rPr lang="en-US" dirty="0">
                <a:latin typeface="+mn-lt"/>
              </a:rPr>
              <a:t>Leadership for safety and management for safety are to be developed together and integrated so that all individuals in an organization are involved and are committed to safety </a:t>
            </a:r>
            <a:r>
              <a:rPr lang="en-US" dirty="0" smtClean="0">
                <a:latin typeface="+mn-lt"/>
              </a:rPr>
              <a:t>and performance</a:t>
            </a:r>
            <a:endParaRPr lang="en-US" dirty="0">
              <a:latin typeface="+mn-lt"/>
            </a:endParaRPr>
          </a:p>
          <a:p>
            <a:pPr marL="361950" lvl="2" indent="-361950" defTabSz="809625">
              <a:spcBef>
                <a:spcPts val="0"/>
              </a:spcBef>
              <a:spcAft>
                <a:spcPts val="300"/>
              </a:spcAft>
            </a:pPr>
            <a:r>
              <a:rPr lang="en-US" dirty="0" smtClean="0">
                <a:latin typeface="+mn-lt"/>
              </a:rPr>
              <a:t>A leader has capabilities </a:t>
            </a:r>
            <a:r>
              <a:rPr lang="en-US" dirty="0">
                <a:latin typeface="+mn-lt"/>
              </a:rPr>
              <a:t>and competences to give direction to individuals </a:t>
            </a:r>
            <a:r>
              <a:rPr lang="en-US" dirty="0" smtClean="0">
                <a:latin typeface="+mn-lt"/>
              </a:rPr>
              <a:t>and </a:t>
            </a:r>
            <a:r>
              <a:rPr lang="en-US" dirty="0">
                <a:latin typeface="+mn-lt"/>
              </a:rPr>
              <a:t>to influence their commitment to achieving the fundamental </a:t>
            </a:r>
            <a:r>
              <a:rPr lang="en-US" dirty="0" smtClean="0">
                <a:latin typeface="+mn-lt"/>
              </a:rPr>
              <a:t>safety objective </a:t>
            </a:r>
            <a:r>
              <a:rPr lang="en-US" dirty="0">
                <a:latin typeface="+mn-lt"/>
              </a:rPr>
              <a:t>by means of shared goals, values and </a:t>
            </a:r>
            <a:r>
              <a:rPr lang="en-US" dirty="0" smtClean="0">
                <a:latin typeface="+mn-lt"/>
              </a:rPr>
              <a:t>behavior</a:t>
            </a:r>
            <a:endParaRPr lang="en-US" dirty="0">
              <a:latin typeface="+mn-lt"/>
            </a:endParaRPr>
          </a:p>
          <a:p>
            <a:pPr marL="361950" lvl="2" indent="-361950" defTabSz="809625">
              <a:spcBef>
                <a:spcPts val="0"/>
              </a:spcBef>
              <a:spcAft>
                <a:spcPts val="300"/>
              </a:spcAft>
            </a:pPr>
            <a:r>
              <a:rPr lang="en-US" dirty="0">
                <a:latin typeface="+mn-lt"/>
              </a:rPr>
              <a:t>Leadership </a:t>
            </a:r>
            <a:r>
              <a:rPr lang="en-US" dirty="0" smtClean="0">
                <a:latin typeface="+mn-lt"/>
              </a:rPr>
              <a:t>provides vision </a:t>
            </a:r>
            <a:r>
              <a:rPr lang="en-US" dirty="0">
                <a:latin typeface="+mn-lt"/>
              </a:rPr>
              <a:t>for managing growth of and change in the organization</a:t>
            </a:r>
          </a:p>
          <a:p>
            <a:pPr marL="361950" lvl="2" indent="-361950" defTabSz="809625">
              <a:spcBef>
                <a:spcPts val="0"/>
              </a:spcBef>
              <a:spcAft>
                <a:spcPts val="300"/>
              </a:spcAft>
            </a:pPr>
            <a:r>
              <a:rPr lang="en-US" dirty="0">
                <a:latin typeface="+mn-lt"/>
              </a:rPr>
              <a:t>Senior management shall regularly perform </a:t>
            </a:r>
            <a:r>
              <a:rPr lang="en-US" dirty="0" smtClean="0">
                <a:latin typeface="+mn-lt"/>
              </a:rPr>
              <a:t>assessments </a:t>
            </a:r>
            <a:r>
              <a:rPr lang="en-US" dirty="0">
                <a:latin typeface="+mn-lt"/>
              </a:rPr>
              <a:t>of leadership for safety and the results </a:t>
            </a:r>
            <a:r>
              <a:rPr lang="en-US" dirty="0" smtClean="0">
                <a:latin typeface="+mn-lt"/>
              </a:rPr>
              <a:t>shall </a:t>
            </a:r>
            <a:r>
              <a:rPr lang="en-US" dirty="0">
                <a:latin typeface="+mn-lt"/>
              </a:rPr>
              <a:t>be communicated at all levels in the organization</a:t>
            </a:r>
            <a:endParaRPr lang="en-GB" dirty="0">
              <a:latin typeface="+mn-lt"/>
            </a:endParaRPr>
          </a:p>
        </p:txBody>
      </p:sp>
      <p:sp>
        <p:nvSpPr>
          <p:cNvPr id="9" name="Slide Number Placeholder 5"/>
          <p:cNvSpPr>
            <a:spLocks noGrp="1"/>
          </p:cNvSpPr>
          <p:nvPr>
            <p:ph type="sldNum" sz="quarter" idx="12"/>
          </p:nvPr>
        </p:nvSpPr>
        <p:spPr>
          <a:xfrm>
            <a:off x="9180000" y="6480000"/>
            <a:ext cx="540000" cy="252000"/>
          </a:xfrm>
        </p:spPr>
        <p:txBody>
          <a:bodyPr/>
          <a:lstStyle/>
          <a:p>
            <a:fld id="{23A0628E-C12F-4F8C-9895-BCD5E30100D3}" type="slidenum">
              <a:rPr lang="en-US" smtClean="0"/>
              <a:pPr/>
              <a:t>27</a:t>
            </a:fld>
            <a:endParaRPr lang="en-US" dirty="0"/>
          </a:p>
        </p:txBody>
      </p:sp>
      <p:sp>
        <p:nvSpPr>
          <p:cNvPr id="11" name="Date Placeholder 13"/>
          <p:cNvSpPr txBox="1">
            <a:spLocks/>
          </p:cNvSpPr>
          <p:nvPr/>
        </p:nvSpPr>
        <p:spPr bwMode="white">
          <a:xfrm>
            <a:off x="6812400" y="6508866"/>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ct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smtClean="0"/>
              <a:t>07-18 May - 18-29 June  2018</a:t>
            </a:r>
          </a:p>
        </p:txBody>
      </p:sp>
      <p:sp>
        <p:nvSpPr>
          <p:cNvPr id="12" name="Footer Placeholder 4">
            <a:extLst>
              <a:ext uri="{FF2B5EF4-FFF2-40B4-BE49-F238E27FC236}">
                <a16:creationId xmlns="" xmlns:a16="http://schemas.microsoft.com/office/drawing/2014/main" id="{C00B7A10-453A-AA44-9AE9-9F87A34CCD67}"/>
              </a:ext>
            </a:extLst>
          </p:cNvPr>
          <p:cNvSpPr>
            <a:spLocks noGrp="1"/>
          </p:cNvSpPr>
          <p:nvPr>
            <p:ph type="ftr" sz="quarter" idx="11"/>
          </p:nvPr>
        </p:nvSpPr>
        <p:spPr>
          <a:xfrm>
            <a:off x="355612" y="6558277"/>
            <a:ext cx="4860000" cy="252000"/>
          </a:xfrm>
        </p:spPr>
        <p:txBody>
          <a:bodyPr/>
          <a:lstStyle/>
          <a:p>
            <a:r>
              <a:rPr lang="en-US" dirty="0"/>
              <a:t>Leadership and Management for Safety</a:t>
            </a:r>
          </a:p>
        </p:txBody>
      </p:sp>
    </p:spTree>
    <p:extLst>
      <p:ext uri="{BB962C8B-B14F-4D97-AF65-F5344CB8AC3E}">
        <p14:creationId xmlns:p14="http://schemas.microsoft.com/office/powerpoint/2010/main" val="152285526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p:txBody>
          <a:bodyPr>
            <a:normAutofit/>
          </a:bodyPr>
          <a:lstStyle/>
          <a:p>
            <a:r>
              <a:rPr lang="en-AU" dirty="0" smtClean="0">
                <a:ea typeface="Calibri" pitchFamily="34" charset="0"/>
                <a:cs typeface="Times New Roman" pitchFamily="18" charset="0"/>
              </a:rPr>
              <a:t>Key Points</a:t>
            </a:r>
            <a:endParaRPr lang="en-GB" dirty="0">
              <a:ea typeface="Calibri" pitchFamily="34" charset="0"/>
              <a:cs typeface="Times New Roman" pitchFamily="18" charset="0"/>
            </a:endParaRPr>
          </a:p>
        </p:txBody>
      </p:sp>
      <p:sp>
        <p:nvSpPr>
          <p:cNvPr id="5" name="Content Placeholder 4"/>
          <p:cNvSpPr>
            <a:spLocks noGrp="1"/>
          </p:cNvSpPr>
          <p:nvPr>
            <p:ph idx="1"/>
          </p:nvPr>
        </p:nvSpPr>
        <p:spPr>
          <a:xfrm>
            <a:off x="126124" y="991984"/>
            <a:ext cx="9530812" cy="5516881"/>
          </a:xfrm>
        </p:spPr>
        <p:txBody>
          <a:bodyPr>
            <a:noAutofit/>
          </a:bodyPr>
          <a:lstStyle/>
          <a:p>
            <a:pPr marL="355600" indent="-355600">
              <a:spcBef>
                <a:spcPts val="1200"/>
              </a:spcBef>
            </a:pPr>
            <a:r>
              <a:rPr lang="en-GB" sz="2400" dirty="0">
                <a:latin typeface="+mn-lt"/>
              </a:rPr>
              <a:t>Leadership in safety matters has to be demonstrated at the highest levels in an organization .</a:t>
            </a:r>
          </a:p>
          <a:p>
            <a:pPr marL="355600" indent="-355600">
              <a:spcBef>
                <a:spcPts val="1200"/>
              </a:spcBef>
            </a:pPr>
            <a:r>
              <a:rPr lang="en-GB" sz="2400" dirty="0">
                <a:latin typeface="+mn-lt"/>
              </a:rPr>
              <a:t>Difference between management and leadership states </a:t>
            </a:r>
            <a:r>
              <a:rPr lang="en-US" sz="2400" dirty="0" smtClean="0">
                <a:latin typeface="+mn-lt"/>
              </a:rPr>
              <a:t>‘</a:t>
            </a:r>
            <a:r>
              <a:rPr lang="en-US" sz="2400" dirty="0">
                <a:latin typeface="+mn-lt"/>
              </a:rPr>
              <a:t>management’ is a function and </a:t>
            </a:r>
            <a:r>
              <a:rPr lang="en-US" sz="2400" dirty="0" smtClean="0">
                <a:latin typeface="+mn-lt"/>
              </a:rPr>
              <a:t> ‘</a:t>
            </a:r>
            <a:r>
              <a:rPr lang="en-US" sz="2400" dirty="0">
                <a:latin typeface="+mn-lt"/>
              </a:rPr>
              <a:t>leadership’ is a relation. </a:t>
            </a:r>
          </a:p>
          <a:p>
            <a:pPr marL="355600" indent="-355600">
              <a:spcBef>
                <a:spcPts val="1200"/>
              </a:spcBef>
            </a:pPr>
            <a:r>
              <a:rPr lang="sv-SE" sz="2400" dirty="0" smtClean="0">
                <a:latin typeface="+mn-lt"/>
              </a:rPr>
              <a:t>To </a:t>
            </a:r>
            <a:r>
              <a:rPr lang="sv-SE" sz="2400" dirty="0">
                <a:latin typeface="+mn-lt"/>
              </a:rPr>
              <a:t>manage means to accomplish activities and master routines, while to lead means to influence others and create shared understanding as driver for change.</a:t>
            </a:r>
          </a:p>
          <a:p>
            <a:pPr marL="355600" lvl="1" indent="-355600" defTabSz="900000">
              <a:spcBef>
                <a:spcPts val="1200"/>
              </a:spcBef>
              <a:buFont typeface="Arial" panose="020B0604020202020204" pitchFamily="34" charset="0"/>
              <a:buChar char="•"/>
            </a:pPr>
            <a:r>
              <a:rPr lang="en-GB" sz="2400" dirty="0">
                <a:latin typeface="+mn-lt"/>
              </a:rPr>
              <a:t>Leaders take responsibility for their actions and hold others responsible for theirs.</a:t>
            </a:r>
            <a:endParaRPr lang="en-US" sz="2400" dirty="0">
              <a:latin typeface="+mn-lt"/>
            </a:endParaRPr>
          </a:p>
          <a:p>
            <a:pPr marL="355600" indent="-355600">
              <a:spcBef>
                <a:spcPts val="1200"/>
              </a:spcBef>
            </a:pPr>
            <a:r>
              <a:rPr lang="en-AU" sz="2400" dirty="0">
                <a:latin typeface="+mn-lt"/>
              </a:rPr>
              <a:t>Making major organisational growth and change requires a clear leadership competences for an effective and efficient project management</a:t>
            </a:r>
          </a:p>
        </p:txBody>
      </p:sp>
      <p:sp>
        <p:nvSpPr>
          <p:cNvPr id="7" name="Slide Number Placeholder 5"/>
          <p:cNvSpPr>
            <a:spLocks noGrp="1"/>
          </p:cNvSpPr>
          <p:nvPr>
            <p:ph type="sldNum" sz="quarter" idx="12"/>
          </p:nvPr>
        </p:nvSpPr>
        <p:spPr>
          <a:xfrm>
            <a:off x="9180000" y="6480000"/>
            <a:ext cx="540000" cy="252000"/>
          </a:xfrm>
        </p:spPr>
        <p:txBody>
          <a:bodyPr/>
          <a:lstStyle/>
          <a:p>
            <a:fld id="{23A0628E-C12F-4F8C-9895-BCD5E30100D3}" type="slidenum">
              <a:rPr lang="en-US" smtClean="0"/>
              <a:pPr/>
              <a:t>28</a:t>
            </a:fld>
            <a:endParaRPr lang="en-US" dirty="0"/>
          </a:p>
        </p:txBody>
      </p:sp>
      <p:sp>
        <p:nvSpPr>
          <p:cNvPr id="8" name="Date Placeholder 13"/>
          <p:cNvSpPr txBox="1">
            <a:spLocks/>
          </p:cNvSpPr>
          <p:nvPr/>
        </p:nvSpPr>
        <p:spPr bwMode="white">
          <a:xfrm>
            <a:off x="6812400" y="6508866"/>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ct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smtClean="0"/>
              <a:t>07-18 May - 18-29 June  2018</a:t>
            </a:r>
          </a:p>
        </p:txBody>
      </p:sp>
      <p:sp>
        <p:nvSpPr>
          <p:cNvPr id="9" name="Footer Placeholder 4">
            <a:extLst>
              <a:ext uri="{FF2B5EF4-FFF2-40B4-BE49-F238E27FC236}">
                <a16:creationId xmlns="" xmlns:a16="http://schemas.microsoft.com/office/drawing/2014/main" id="{C00B7A10-453A-AA44-9AE9-9F87A34CCD67}"/>
              </a:ext>
            </a:extLst>
          </p:cNvPr>
          <p:cNvSpPr>
            <a:spLocks noGrp="1"/>
          </p:cNvSpPr>
          <p:nvPr>
            <p:ph type="ftr" sz="quarter" idx="11"/>
          </p:nvPr>
        </p:nvSpPr>
        <p:spPr>
          <a:xfrm>
            <a:off x="355612" y="6558277"/>
            <a:ext cx="4860000" cy="252000"/>
          </a:xfrm>
        </p:spPr>
        <p:txBody>
          <a:bodyPr/>
          <a:lstStyle/>
          <a:p>
            <a:r>
              <a:rPr lang="en-US" dirty="0"/>
              <a:t>Leadership and Management for Safety</a:t>
            </a:r>
          </a:p>
        </p:txBody>
      </p:sp>
    </p:spTree>
    <p:extLst>
      <p:ext uri="{BB962C8B-B14F-4D97-AF65-F5344CB8AC3E}">
        <p14:creationId xmlns:p14="http://schemas.microsoft.com/office/powerpoint/2010/main" val="35044361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0000" y="1045881"/>
            <a:ext cx="9540000" cy="4519347"/>
          </a:xfrm>
        </p:spPr>
        <p:txBody>
          <a:bodyPr>
            <a:noAutofit/>
          </a:bodyPr>
          <a:lstStyle/>
          <a:p>
            <a:pPr marL="457200" lvl="0" indent="-457200" eaLnBrk="0" fontAlgn="base" hangingPunct="0">
              <a:spcBef>
                <a:spcPct val="20000"/>
              </a:spcBef>
              <a:spcAft>
                <a:spcPct val="0"/>
              </a:spcAft>
              <a:buClrTx/>
              <a:buSzTx/>
              <a:buFont typeface="+mj-lt"/>
              <a:buAutoNum type="arabicPeriod"/>
            </a:pPr>
            <a:r>
              <a:rPr lang="en-US" sz="2800" i="1" dirty="0"/>
              <a:t>What is the basic difference between leadership and </a:t>
            </a:r>
            <a:r>
              <a:rPr lang="en-US" sz="2800" i="1" dirty="0" smtClean="0"/>
              <a:t>management?</a:t>
            </a:r>
          </a:p>
          <a:p>
            <a:pPr marL="457200" indent="-457200" eaLnBrk="0" fontAlgn="base" hangingPunct="0">
              <a:spcBef>
                <a:spcPct val="20000"/>
              </a:spcBef>
              <a:spcAft>
                <a:spcPct val="0"/>
              </a:spcAft>
              <a:buFont typeface="+mj-lt"/>
              <a:buAutoNum type="arabicPeriod"/>
            </a:pPr>
            <a:r>
              <a:rPr lang="en-US" sz="2800" i="1" dirty="0" smtClean="0"/>
              <a:t>Outline difference </a:t>
            </a:r>
            <a:r>
              <a:rPr lang="en-US" sz="2800" i="1" dirty="0"/>
              <a:t>and correlations between management and leadership?</a:t>
            </a:r>
          </a:p>
          <a:p>
            <a:pPr marL="457200" lvl="0" indent="-457200" eaLnBrk="0" fontAlgn="base" hangingPunct="0">
              <a:spcBef>
                <a:spcPct val="20000"/>
              </a:spcBef>
              <a:spcAft>
                <a:spcPct val="0"/>
              </a:spcAft>
              <a:buClrTx/>
              <a:buSzTx/>
              <a:buFont typeface="+mj-lt"/>
              <a:buAutoNum type="arabicPeriod"/>
            </a:pPr>
            <a:r>
              <a:rPr lang="en-US" sz="2800" i="1" dirty="0" smtClean="0"/>
              <a:t>What </a:t>
            </a:r>
            <a:r>
              <a:rPr lang="en-US" sz="2800" i="1" dirty="0"/>
              <a:t>are the main leadership responsibilities ?</a:t>
            </a:r>
          </a:p>
          <a:p>
            <a:pPr marL="457200" lvl="0" indent="-457200">
              <a:buFont typeface="+mj-lt"/>
              <a:buAutoNum type="arabicPeriod"/>
            </a:pPr>
            <a:r>
              <a:rPr lang="en-US" sz="2800" i="1" dirty="0" smtClean="0"/>
              <a:t>Lists some of the characteristics </a:t>
            </a:r>
            <a:r>
              <a:rPr lang="en-US" sz="2800" i="1" dirty="0"/>
              <a:t>of leadership that improve </a:t>
            </a:r>
            <a:r>
              <a:rPr lang="en-US" sz="2800" i="1" dirty="0" smtClean="0"/>
              <a:t>performance. </a:t>
            </a:r>
            <a:endParaRPr lang="en-US" sz="2800" i="1" dirty="0"/>
          </a:p>
          <a:p>
            <a:pPr marL="457200" lvl="0" indent="-457200">
              <a:spcBef>
                <a:spcPts val="2400"/>
              </a:spcBef>
              <a:buClr>
                <a:srgbClr val="003399"/>
              </a:buClr>
              <a:buFont typeface="+mj-lt"/>
              <a:buAutoNum type="arabicPeriod"/>
            </a:pPr>
            <a:endParaRPr lang="en-GB" sz="2800" noProof="0" dirty="0" smtClean="0"/>
          </a:p>
          <a:p>
            <a:pPr marL="457200" lvl="0" indent="-457200">
              <a:spcBef>
                <a:spcPts val="2400"/>
              </a:spcBef>
              <a:buClr>
                <a:srgbClr val="003399"/>
              </a:buClr>
              <a:buFont typeface="+mj-lt"/>
              <a:buAutoNum type="arabicPeriod"/>
            </a:pPr>
            <a:endParaRPr lang="en-GB" sz="2800" noProof="0" dirty="0" smtClean="0"/>
          </a:p>
          <a:p>
            <a:pPr marL="0" indent="0">
              <a:spcBef>
                <a:spcPts val="2400"/>
              </a:spcBef>
              <a:buNone/>
            </a:pPr>
            <a:endParaRPr lang="en-GB" sz="2800" noProof="0" dirty="0"/>
          </a:p>
        </p:txBody>
      </p:sp>
      <p:sp>
        <p:nvSpPr>
          <p:cNvPr id="6" name="Title 1"/>
          <p:cNvSpPr txBox="1">
            <a:spLocks/>
          </p:cNvSpPr>
          <p:nvPr/>
        </p:nvSpPr>
        <p:spPr>
          <a:xfrm>
            <a:off x="180000" y="0"/>
            <a:ext cx="9000000" cy="900000"/>
          </a:xfrm>
          <a:prstGeom prst="rect">
            <a:avLst/>
          </a:prstGeom>
        </p:spPr>
        <p:txBody>
          <a:bodyPr vert="horz" lIns="72000" tIns="36000" rIns="0" bIns="0" rtlCol="0" anchor="ctr">
            <a:noAutofit/>
          </a:bodyPr>
          <a:lstStyle>
            <a:lvl1pPr algn="l" defTabSz="914400" rtl="0" eaLnBrk="1" latinLnBrk="0" hangingPunct="1">
              <a:spcBef>
                <a:spcPct val="0"/>
              </a:spcBef>
              <a:buNone/>
              <a:defRPr sz="3600" b="1" kern="1200">
                <a:solidFill>
                  <a:schemeClr val="tx1"/>
                </a:solidFill>
                <a:latin typeface="Calibri" panose="020F0502020204030204" pitchFamily="34" charset="0"/>
                <a:ea typeface="+mj-ea"/>
                <a:cs typeface="+mj-cs"/>
              </a:defRPr>
            </a:lvl1pPr>
          </a:lstStyle>
          <a:p>
            <a:r>
              <a:rPr lang="en-GB" sz="3200" dirty="0" smtClean="0"/>
              <a:t>Questions </a:t>
            </a:r>
            <a:r>
              <a:rPr lang="en-GB" sz="2800" u="sng" dirty="0"/>
              <a:t>10-15 minutes discussion</a:t>
            </a:r>
            <a:endParaRPr lang="en-GB" sz="2800" dirty="0"/>
          </a:p>
        </p:txBody>
      </p:sp>
      <p:sp>
        <p:nvSpPr>
          <p:cNvPr id="8" name="Slide Number Placeholder 5"/>
          <p:cNvSpPr>
            <a:spLocks noGrp="1"/>
          </p:cNvSpPr>
          <p:nvPr>
            <p:ph type="sldNum" sz="quarter" idx="12"/>
          </p:nvPr>
        </p:nvSpPr>
        <p:spPr>
          <a:xfrm>
            <a:off x="9180000" y="6480000"/>
            <a:ext cx="540000" cy="252000"/>
          </a:xfrm>
        </p:spPr>
        <p:txBody>
          <a:bodyPr/>
          <a:lstStyle/>
          <a:p>
            <a:fld id="{23A0628E-C12F-4F8C-9895-BCD5E30100D3}" type="slidenum">
              <a:rPr lang="en-US" smtClean="0"/>
              <a:pPr/>
              <a:t>29</a:t>
            </a:fld>
            <a:endParaRPr lang="en-US" dirty="0"/>
          </a:p>
        </p:txBody>
      </p:sp>
      <p:sp>
        <p:nvSpPr>
          <p:cNvPr id="9" name="Date Placeholder 13"/>
          <p:cNvSpPr txBox="1">
            <a:spLocks/>
          </p:cNvSpPr>
          <p:nvPr/>
        </p:nvSpPr>
        <p:spPr bwMode="white">
          <a:xfrm>
            <a:off x="6812400" y="6508866"/>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ct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smtClean="0"/>
              <a:t>07-18 May - 18-29 June  2018</a:t>
            </a:r>
          </a:p>
        </p:txBody>
      </p:sp>
      <p:sp>
        <p:nvSpPr>
          <p:cNvPr id="10" name="Footer Placeholder 4">
            <a:extLst>
              <a:ext uri="{FF2B5EF4-FFF2-40B4-BE49-F238E27FC236}">
                <a16:creationId xmlns="" xmlns:a16="http://schemas.microsoft.com/office/drawing/2014/main" id="{C00B7A10-453A-AA44-9AE9-9F87A34CCD67}"/>
              </a:ext>
            </a:extLst>
          </p:cNvPr>
          <p:cNvSpPr>
            <a:spLocks noGrp="1"/>
          </p:cNvSpPr>
          <p:nvPr>
            <p:ph type="ftr" sz="quarter" idx="11"/>
          </p:nvPr>
        </p:nvSpPr>
        <p:spPr>
          <a:xfrm>
            <a:off x="355612" y="6558277"/>
            <a:ext cx="4860000" cy="252000"/>
          </a:xfrm>
        </p:spPr>
        <p:txBody>
          <a:bodyPr/>
          <a:lstStyle/>
          <a:p>
            <a:r>
              <a:rPr lang="en-US" dirty="0"/>
              <a:t>Leadership and Management for Safety</a:t>
            </a:r>
          </a:p>
        </p:txBody>
      </p:sp>
    </p:spTree>
    <p:extLst>
      <p:ext uri="{BB962C8B-B14F-4D97-AF65-F5344CB8AC3E}">
        <p14:creationId xmlns:p14="http://schemas.microsoft.com/office/powerpoint/2010/main" val="41633726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23A0628E-C12F-4F8C-9895-BCD5E30100D3}" type="slidenum">
              <a:rPr lang="en-US" smtClean="0"/>
              <a:pPr/>
              <a:t>3</a:t>
            </a:fld>
            <a:endParaRPr lang="en-US" dirty="0"/>
          </a:p>
        </p:txBody>
      </p:sp>
      <p:sp>
        <p:nvSpPr>
          <p:cNvPr id="9" name="Date Placeholder 13"/>
          <p:cNvSpPr txBox="1">
            <a:spLocks/>
          </p:cNvSpPr>
          <p:nvPr/>
        </p:nvSpPr>
        <p:spPr bwMode="white">
          <a:xfrm>
            <a:off x="6812400" y="6508866"/>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ct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smtClean="0"/>
              <a:t>07-18 May - 18-29 June  2018</a:t>
            </a:r>
          </a:p>
        </p:txBody>
      </p:sp>
      <p:sp>
        <p:nvSpPr>
          <p:cNvPr id="10" name="Title 1"/>
          <p:cNvSpPr>
            <a:spLocks noGrp="1"/>
          </p:cNvSpPr>
          <p:nvPr>
            <p:ph type="title"/>
          </p:nvPr>
        </p:nvSpPr>
        <p:spPr>
          <a:xfrm>
            <a:off x="0" y="0"/>
            <a:ext cx="9906000" cy="900000"/>
          </a:xfrm>
        </p:spPr>
        <p:txBody>
          <a:bodyPr/>
          <a:lstStyle/>
          <a:p>
            <a:r>
              <a:rPr lang="hu-HU" dirty="0" smtClean="0"/>
              <a:t>Contents</a:t>
            </a:r>
            <a:endParaRPr lang="en-GB" dirty="0"/>
          </a:p>
        </p:txBody>
      </p:sp>
      <p:sp>
        <p:nvSpPr>
          <p:cNvPr id="11" name="Rectangle 10"/>
          <p:cNvSpPr/>
          <p:nvPr/>
        </p:nvSpPr>
        <p:spPr>
          <a:xfrm>
            <a:off x="214771" y="1114203"/>
            <a:ext cx="7248103" cy="3600986"/>
          </a:xfrm>
          <a:prstGeom prst="rect">
            <a:avLst/>
          </a:prstGeom>
        </p:spPr>
        <p:txBody>
          <a:bodyPr wrap="square">
            <a:spAutoFit/>
          </a:bodyPr>
          <a:lstStyle/>
          <a:p>
            <a:pPr marL="514350" indent="-514350">
              <a:spcBef>
                <a:spcPts val="1800"/>
              </a:spcBef>
              <a:buFont typeface="+mj-lt"/>
              <a:buAutoNum type="arabicPeriod"/>
            </a:pPr>
            <a:endParaRPr lang="en-GB" sz="2800" dirty="0" smtClean="0"/>
          </a:p>
          <a:p>
            <a:pPr marL="514350" indent="-514350">
              <a:spcBef>
                <a:spcPts val="1800"/>
              </a:spcBef>
              <a:buFont typeface="+mj-lt"/>
              <a:buAutoNum type="arabicPeriod"/>
            </a:pPr>
            <a:r>
              <a:rPr lang="en-US" sz="2800" dirty="0"/>
              <a:t>IAEA Approach</a:t>
            </a:r>
          </a:p>
          <a:p>
            <a:pPr marL="514350" indent="-514350">
              <a:spcBef>
                <a:spcPts val="1800"/>
              </a:spcBef>
              <a:buFont typeface="+mj-lt"/>
              <a:buAutoNum type="arabicPeriod"/>
            </a:pPr>
            <a:r>
              <a:rPr lang="en-US" sz="2800" dirty="0"/>
              <a:t>Concept of Leadership for Safety </a:t>
            </a:r>
          </a:p>
          <a:p>
            <a:pPr marL="514350" indent="-514350">
              <a:spcBef>
                <a:spcPts val="1800"/>
              </a:spcBef>
              <a:buFont typeface="+mj-lt"/>
              <a:buAutoNum type="arabicPeriod"/>
            </a:pPr>
            <a:r>
              <a:rPr lang="en-US" sz="2800" dirty="0" smtClean="0"/>
              <a:t>Leadership Roles </a:t>
            </a:r>
            <a:r>
              <a:rPr lang="en-US" sz="2800" dirty="0"/>
              <a:t>and Responsibilities </a:t>
            </a:r>
          </a:p>
          <a:p>
            <a:pPr marL="514350" indent="-514350">
              <a:spcBef>
                <a:spcPts val="1800"/>
              </a:spcBef>
              <a:buFont typeface="+mj-lt"/>
              <a:buAutoNum type="arabicPeriod"/>
            </a:pPr>
            <a:r>
              <a:rPr lang="en-US" sz="2800" dirty="0"/>
              <a:t>Vision for managing growth of and change in the </a:t>
            </a:r>
            <a:r>
              <a:rPr lang="en-US" sz="2800" dirty="0" smtClean="0"/>
              <a:t>organization</a:t>
            </a:r>
            <a:endParaRPr lang="en-US" sz="2800" dirty="0"/>
          </a:p>
        </p:txBody>
      </p:sp>
      <p:grpSp>
        <p:nvGrpSpPr>
          <p:cNvPr id="13" name="Group 12"/>
          <p:cNvGrpSpPr/>
          <p:nvPr/>
        </p:nvGrpSpPr>
        <p:grpSpPr>
          <a:xfrm>
            <a:off x="6812400" y="605600"/>
            <a:ext cx="3013880" cy="2483896"/>
            <a:chOff x="91990" y="1454355"/>
            <a:chExt cx="3816424" cy="4624862"/>
          </a:xfrm>
          <a:effectLst>
            <a:outerShdw blurRad="63500" sx="102000" sy="102000" algn="ctr" rotWithShape="0">
              <a:prstClr val="black">
                <a:alpha val="40000"/>
              </a:prstClr>
            </a:outerShdw>
          </a:effectLst>
        </p:grpSpPr>
        <p:sp>
          <p:nvSpPr>
            <p:cNvPr id="14" name="Isosceles Triangle 13"/>
            <p:cNvSpPr/>
            <p:nvPr/>
          </p:nvSpPr>
          <p:spPr>
            <a:xfrm>
              <a:off x="91990" y="1470705"/>
              <a:ext cx="3816424" cy="4608512"/>
            </a:xfrm>
            <a:prstGeom prst="triangle">
              <a:avLst/>
            </a:prstGeom>
            <a:solidFill>
              <a:srgbClr val="AEE4C9"/>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GB" dirty="0">
                <a:solidFill>
                  <a:srgbClr val="C00000"/>
                </a:solidFill>
              </a:endParaRPr>
            </a:p>
          </p:txBody>
        </p:sp>
        <p:sp>
          <p:nvSpPr>
            <p:cNvPr id="15" name="Isosceles Triangle 14"/>
            <p:cNvSpPr/>
            <p:nvPr/>
          </p:nvSpPr>
          <p:spPr>
            <a:xfrm>
              <a:off x="803038" y="1454355"/>
              <a:ext cx="2376264" cy="2919622"/>
            </a:xfrm>
            <a:prstGeom prst="triangle">
              <a:avLst/>
            </a:prstGeom>
            <a:solidFill>
              <a:srgbClr val="FFBDBD"/>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GB" dirty="0">
                <a:solidFill>
                  <a:srgbClr val="C00000"/>
                </a:solidFill>
              </a:endParaRPr>
            </a:p>
          </p:txBody>
        </p:sp>
        <p:cxnSp>
          <p:nvCxnSpPr>
            <p:cNvPr id="16" name="Straight Connector 15"/>
            <p:cNvCxnSpPr/>
            <p:nvPr/>
          </p:nvCxnSpPr>
          <p:spPr>
            <a:xfrm>
              <a:off x="458022" y="5215121"/>
              <a:ext cx="3091336" cy="0"/>
            </a:xfrm>
            <a:prstGeom prst="lin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17" name="Straight Connector 16"/>
            <p:cNvCxnSpPr/>
            <p:nvPr/>
          </p:nvCxnSpPr>
          <p:spPr>
            <a:xfrm>
              <a:off x="1214106" y="3399423"/>
              <a:ext cx="1584176" cy="0"/>
            </a:xfrm>
            <a:prstGeom prst="lin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sp>
          <p:nvSpPr>
            <p:cNvPr id="18" name="Isosceles Triangle 17"/>
            <p:cNvSpPr/>
            <p:nvPr/>
          </p:nvSpPr>
          <p:spPr>
            <a:xfrm>
              <a:off x="1538142" y="1470705"/>
              <a:ext cx="900100" cy="1088858"/>
            </a:xfrm>
            <a:prstGeom prst="triangle">
              <a:avLst/>
            </a:prstGeom>
            <a:solidFill>
              <a:schemeClr val="tx2">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GB" dirty="0">
                <a:solidFill>
                  <a:srgbClr val="C00000"/>
                </a:solidFill>
              </a:endParaRPr>
            </a:p>
          </p:txBody>
        </p:sp>
        <p:sp>
          <p:nvSpPr>
            <p:cNvPr id="19" name="TextBox 18"/>
            <p:cNvSpPr txBox="1"/>
            <p:nvPr/>
          </p:nvSpPr>
          <p:spPr>
            <a:xfrm>
              <a:off x="391567" y="1840566"/>
              <a:ext cx="3270052" cy="2556563"/>
            </a:xfrm>
            <a:prstGeom prst="rect">
              <a:avLst/>
            </a:prstGeom>
            <a:noFill/>
            <a:ln>
              <a:noFill/>
            </a:ln>
          </p:spPr>
          <p:txBody>
            <a:bodyPr wrap="square" rtlCol="0">
              <a:spAutoFit/>
            </a:bodyPr>
            <a:lstStyle/>
            <a:p>
              <a:pPr algn="ctr"/>
              <a:r>
                <a:rPr lang="en-GB" sz="1600" b="1" dirty="0" smtClean="0">
                  <a:solidFill>
                    <a:srgbClr val="0070C0"/>
                  </a:solidFill>
                </a:rPr>
                <a:t>SF</a:t>
              </a:r>
            </a:p>
            <a:p>
              <a:pPr algn="ctr"/>
              <a:endParaRPr lang="en-GB" sz="1600" b="1" dirty="0"/>
            </a:p>
            <a:p>
              <a:pPr algn="ctr"/>
              <a:r>
                <a:rPr lang="en-GB" sz="1600" b="1" dirty="0" smtClean="0">
                  <a:solidFill>
                    <a:srgbClr val="C00000"/>
                  </a:solidFill>
                </a:rPr>
                <a:t>GSGs</a:t>
              </a:r>
            </a:p>
            <a:p>
              <a:pPr algn="ctr"/>
              <a:endParaRPr lang="en-GB" sz="1600" b="1" dirty="0">
                <a:solidFill>
                  <a:srgbClr val="C00000"/>
                </a:solidFill>
              </a:endParaRPr>
            </a:p>
            <a:p>
              <a:pPr algn="ctr"/>
              <a:r>
                <a:rPr lang="en-GB" sz="1600" b="1" dirty="0" smtClean="0">
                  <a:solidFill>
                    <a:srgbClr val="C00000"/>
                  </a:solidFill>
                </a:rPr>
                <a:t>SSRs</a:t>
              </a:r>
            </a:p>
            <a:p>
              <a:pPr algn="ctr"/>
              <a:endParaRPr lang="en-GB" sz="1600" b="1" dirty="0" smtClean="0">
                <a:solidFill>
                  <a:schemeClr val="accent3">
                    <a:lumMod val="75000"/>
                  </a:schemeClr>
                </a:solidFill>
              </a:endParaRPr>
            </a:p>
            <a:p>
              <a:pPr algn="ctr"/>
              <a:r>
                <a:rPr lang="en-GB" sz="1600" b="1" dirty="0" smtClean="0">
                  <a:solidFill>
                    <a:srgbClr val="339966"/>
                  </a:solidFill>
                </a:rPr>
                <a:t>GSGs</a:t>
              </a:r>
            </a:p>
            <a:p>
              <a:pPr algn="ctr"/>
              <a:endParaRPr lang="en-GB" sz="1600" b="1" dirty="0">
                <a:solidFill>
                  <a:srgbClr val="339966"/>
                </a:solidFill>
              </a:endParaRPr>
            </a:p>
            <a:p>
              <a:pPr algn="ctr"/>
              <a:r>
                <a:rPr lang="en-GB" sz="1600" b="1" dirty="0" smtClean="0">
                  <a:solidFill>
                    <a:srgbClr val="339966"/>
                  </a:solidFill>
                </a:rPr>
                <a:t>SSG</a:t>
              </a:r>
              <a:endParaRPr lang="en-GB" sz="1600" b="1" dirty="0">
                <a:solidFill>
                  <a:srgbClr val="339966"/>
                </a:solidFill>
              </a:endParaRPr>
            </a:p>
          </p:txBody>
        </p:sp>
      </p:grpSp>
      <p:sp>
        <p:nvSpPr>
          <p:cNvPr id="21" name="Footer Placeholder 4">
            <a:extLst>
              <a:ext uri="{FF2B5EF4-FFF2-40B4-BE49-F238E27FC236}">
                <a16:creationId xmlns="" xmlns:a16="http://schemas.microsoft.com/office/drawing/2014/main" id="{C00B7A10-453A-AA44-9AE9-9F87A34CCD67}"/>
              </a:ext>
            </a:extLst>
          </p:cNvPr>
          <p:cNvSpPr>
            <a:spLocks noGrp="1"/>
          </p:cNvSpPr>
          <p:nvPr>
            <p:ph type="ftr" sz="quarter" idx="11"/>
          </p:nvPr>
        </p:nvSpPr>
        <p:spPr>
          <a:xfrm>
            <a:off x="355612" y="6558277"/>
            <a:ext cx="4860000" cy="252000"/>
          </a:xfrm>
        </p:spPr>
        <p:txBody>
          <a:bodyPr/>
          <a:lstStyle/>
          <a:p>
            <a:r>
              <a:rPr lang="en-US" dirty="0"/>
              <a:t>Leadership and Management for Safety</a:t>
            </a:r>
          </a:p>
        </p:txBody>
      </p:sp>
    </p:spTree>
    <p:extLst>
      <p:ext uri="{BB962C8B-B14F-4D97-AF65-F5344CB8AC3E}">
        <p14:creationId xmlns:p14="http://schemas.microsoft.com/office/powerpoint/2010/main" val="339570585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List of abbreviations</a:t>
            </a:r>
            <a:endParaRPr lang="en-GB" dirty="0"/>
          </a:p>
        </p:txBody>
      </p:sp>
      <p:sp>
        <p:nvSpPr>
          <p:cNvPr id="3" name="Content Placeholder 2"/>
          <p:cNvSpPr>
            <a:spLocks noGrp="1"/>
          </p:cNvSpPr>
          <p:nvPr>
            <p:ph idx="1"/>
          </p:nvPr>
        </p:nvSpPr>
        <p:spPr>
          <a:xfrm>
            <a:off x="152704" y="1014340"/>
            <a:ext cx="9540000" cy="5220000"/>
          </a:xfrm>
        </p:spPr>
        <p:txBody>
          <a:bodyPr>
            <a:normAutofit/>
          </a:bodyPr>
          <a:lstStyle/>
          <a:p>
            <a:r>
              <a:rPr lang="en-US" dirty="0" smtClean="0"/>
              <a:t>IMS- Integrated Management System</a:t>
            </a:r>
          </a:p>
          <a:p>
            <a:r>
              <a:rPr lang="en-GB" dirty="0" smtClean="0"/>
              <a:t>INSAG – International Nuclear Safety Advisory Group</a:t>
            </a:r>
          </a:p>
          <a:p>
            <a:r>
              <a:rPr lang="en-US" dirty="0" smtClean="0"/>
              <a:t>GSR – General Safety Requirement</a:t>
            </a:r>
          </a:p>
          <a:p>
            <a:r>
              <a:rPr lang="en-US" dirty="0" smtClean="0"/>
              <a:t>GSG – General Safety Guide</a:t>
            </a:r>
          </a:p>
          <a:p>
            <a:r>
              <a:rPr lang="en-US" dirty="0" smtClean="0"/>
              <a:t>SSG – Specific Safety Guide</a:t>
            </a:r>
          </a:p>
        </p:txBody>
      </p:sp>
      <p:sp>
        <p:nvSpPr>
          <p:cNvPr id="9" name="Slide Number Placeholder 5"/>
          <p:cNvSpPr>
            <a:spLocks noGrp="1"/>
          </p:cNvSpPr>
          <p:nvPr>
            <p:ph type="sldNum" sz="quarter" idx="12"/>
          </p:nvPr>
        </p:nvSpPr>
        <p:spPr>
          <a:xfrm>
            <a:off x="9180000" y="6480000"/>
            <a:ext cx="540000" cy="252000"/>
          </a:xfrm>
        </p:spPr>
        <p:txBody>
          <a:bodyPr/>
          <a:lstStyle/>
          <a:p>
            <a:fld id="{23A0628E-C12F-4F8C-9895-BCD5E30100D3}" type="slidenum">
              <a:rPr lang="en-US" smtClean="0"/>
              <a:pPr/>
              <a:t>30</a:t>
            </a:fld>
            <a:endParaRPr lang="en-US" dirty="0"/>
          </a:p>
        </p:txBody>
      </p:sp>
      <p:sp>
        <p:nvSpPr>
          <p:cNvPr id="10" name="Date Placeholder 13"/>
          <p:cNvSpPr txBox="1">
            <a:spLocks/>
          </p:cNvSpPr>
          <p:nvPr/>
        </p:nvSpPr>
        <p:spPr bwMode="white">
          <a:xfrm>
            <a:off x="6812400" y="6508866"/>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ct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smtClean="0"/>
              <a:t>07-18 May - 18-29 June  2018</a:t>
            </a:r>
          </a:p>
        </p:txBody>
      </p:sp>
      <p:sp>
        <p:nvSpPr>
          <p:cNvPr id="11" name="Footer Placeholder 4">
            <a:extLst>
              <a:ext uri="{FF2B5EF4-FFF2-40B4-BE49-F238E27FC236}">
                <a16:creationId xmlns="" xmlns:a16="http://schemas.microsoft.com/office/drawing/2014/main" id="{C00B7A10-453A-AA44-9AE9-9F87A34CCD67}"/>
              </a:ext>
            </a:extLst>
          </p:cNvPr>
          <p:cNvSpPr>
            <a:spLocks noGrp="1"/>
          </p:cNvSpPr>
          <p:nvPr>
            <p:ph type="ftr" sz="quarter" idx="11"/>
          </p:nvPr>
        </p:nvSpPr>
        <p:spPr>
          <a:xfrm>
            <a:off x="355612" y="6558277"/>
            <a:ext cx="4860000" cy="252000"/>
          </a:xfrm>
        </p:spPr>
        <p:txBody>
          <a:bodyPr/>
          <a:lstStyle/>
          <a:p>
            <a:r>
              <a:rPr lang="en-US" dirty="0"/>
              <a:t>Leadership and Management for Safety</a:t>
            </a:r>
          </a:p>
        </p:txBody>
      </p:sp>
    </p:spTree>
    <p:extLst>
      <p:ext uri="{BB962C8B-B14F-4D97-AF65-F5344CB8AC3E}">
        <p14:creationId xmlns:p14="http://schemas.microsoft.com/office/powerpoint/2010/main" val="237605577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00000" cy="900000"/>
          </a:xfrm>
        </p:spPr>
        <p:txBody>
          <a:bodyPr/>
          <a:lstStyle/>
          <a:p>
            <a:r>
              <a:rPr lang="hu-HU" dirty="0" smtClean="0"/>
              <a:t>References</a:t>
            </a:r>
            <a:endParaRPr lang="en-GB" dirty="0"/>
          </a:p>
        </p:txBody>
      </p:sp>
      <p:sp>
        <p:nvSpPr>
          <p:cNvPr id="3" name="Content Placeholder 2"/>
          <p:cNvSpPr>
            <a:spLocks noGrp="1"/>
          </p:cNvSpPr>
          <p:nvPr>
            <p:ph idx="1"/>
          </p:nvPr>
        </p:nvSpPr>
        <p:spPr>
          <a:xfrm>
            <a:off x="191886" y="846096"/>
            <a:ext cx="9714113" cy="5220000"/>
          </a:xfrm>
        </p:spPr>
        <p:txBody>
          <a:bodyPr>
            <a:noAutofit/>
          </a:bodyPr>
          <a:lstStyle/>
          <a:p>
            <a:r>
              <a:rPr lang="hu-HU" sz="2400" dirty="0">
                <a:latin typeface="+mn-lt"/>
              </a:rPr>
              <a:t>INTERNATIONAL ATOMIC ENERGY AGENCY, Fundamental Safety Principles, Safety Standards Series No. SF-1, IAEA, Vienna (2006</a:t>
            </a:r>
            <a:r>
              <a:rPr lang="hu-HU" sz="2400" dirty="0" smtClean="0">
                <a:latin typeface="+mn-lt"/>
              </a:rPr>
              <a:t>).</a:t>
            </a:r>
            <a:endParaRPr lang="en-US" sz="2400" dirty="0" smtClean="0">
              <a:latin typeface="+mn-lt"/>
            </a:endParaRPr>
          </a:p>
          <a:p>
            <a:r>
              <a:rPr lang="en-US" sz="2400" dirty="0">
                <a:latin typeface="+mn-lt"/>
              </a:rPr>
              <a:t>INTERNATIONAL ATOMIC ENERGY AGENCY, Governmental, Legal </a:t>
            </a:r>
            <a:r>
              <a:rPr lang="en-US" sz="2400" dirty="0" smtClean="0">
                <a:latin typeface="+mn-lt"/>
              </a:rPr>
              <a:t>and Regulatory </a:t>
            </a:r>
            <a:r>
              <a:rPr lang="en-US" sz="2400" dirty="0">
                <a:latin typeface="+mn-lt"/>
              </a:rPr>
              <a:t>Framework for Safety, IAEA Safety Standards Series No. GSR Part </a:t>
            </a:r>
            <a:r>
              <a:rPr lang="en-US" sz="2400" dirty="0" smtClean="0">
                <a:latin typeface="+mn-lt"/>
              </a:rPr>
              <a:t>1 (Rev</a:t>
            </a:r>
            <a:r>
              <a:rPr lang="en-US" sz="2400" dirty="0">
                <a:latin typeface="+mn-lt"/>
              </a:rPr>
              <a:t>. 1), IAEA, Vienna (2016).</a:t>
            </a:r>
            <a:endParaRPr lang="hu-HU" sz="2400" dirty="0">
              <a:latin typeface="+mn-lt"/>
            </a:endParaRPr>
          </a:p>
          <a:p>
            <a:r>
              <a:rPr lang="hu-HU" sz="2400" dirty="0">
                <a:latin typeface="+mn-lt"/>
              </a:rPr>
              <a:t>INTERNATIONAL ATOMIC ENERGY AGENCY, Safety Requirements No. </a:t>
            </a:r>
            <a:r>
              <a:rPr lang="hu-HU" sz="2400" dirty="0" smtClean="0">
                <a:latin typeface="+mn-lt"/>
              </a:rPr>
              <a:t>GSR</a:t>
            </a:r>
            <a:r>
              <a:rPr lang="en-US" sz="2400" dirty="0" smtClean="0">
                <a:latin typeface="+mn-lt"/>
              </a:rPr>
              <a:t> Part 2</a:t>
            </a:r>
            <a:r>
              <a:rPr lang="hu-HU" sz="2400" dirty="0" smtClean="0">
                <a:latin typeface="+mn-lt"/>
              </a:rPr>
              <a:t>, </a:t>
            </a:r>
            <a:r>
              <a:rPr lang="en-US" sz="2400" dirty="0" smtClean="0">
                <a:latin typeface="+mn-lt"/>
              </a:rPr>
              <a:t>Leadership and Management for Safety </a:t>
            </a:r>
            <a:r>
              <a:rPr lang="hu-HU" sz="2400" dirty="0" smtClean="0">
                <a:latin typeface="+mn-lt"/>
              </a:rPr>
              <a:t>(20</a:t>
            </a:r>
            <a:r>
              <a:rPr lang="en-US" sz="2400" dirty="0" smtClean="0">
                <a:latin typeface="+mn-lt"/>
              </a:rPr>
              <a:t>1</a:t>
            </a:r>
            <a:r>
              <a:rPr lang="hu-HU" sz="2400" dirty="0" smtClean="0">
                <a:latin typeface="+mn-lt"/>
              </a:rPr>
              <a:t>6).</a:t>
            </a:r>
            <a:endParaRPr lang="en-US" sz="2400" dirty="0" smtClean="0">
              <a:latin typeface="+mn-lt"/>
            </a:endParaRPr>
          </a:p>
          <a:p>
            <a:r>
              <a:rPr lang="hu-HU" sz="2400" dirty="0" smtClean="0">
                <a:latin typeface="+mn-lt"/>
              </a:rPr>
              <a:t>INTERNATIONAL </a:t>
            </a:r>
            <a:r>
              <a:rPr lang="hu-HU" sz="2400" dirty="0">
                <a:latin typeface="+mn-lt"/>
              </a:rPr>
              <a:t>ATOMIC ENERGY AGENCY, Application of the Management System for Facilities and Activities, Safety Guide No. GS-G-3.1, IAEA, Vienna (2006).</a:t>
            </a:r>
          </a:p>
          <a:p>
            <a:r>
              <a:rPr lang="hu-HU" sz="2400" dirty="0" smtClean="0">
                <a:latin typeface="+mn-lt"/>
              </a:rPr>
              <a:t>INTERNATIONAL </a:t>
            </a:r>
            <a:r>
              <a:rPr lang="hu-HU" sz="2400" dirty="0">
                <a:latin typeface="+mn-lt"/>
              </a:rPr>
              <a:t>ATOMIC ENERGY AGENCY, The Management System for Nuclear Installations, Safety Guide No. GS-G-3.5, IAEA, Vienna (2009).</a:t>
            </a:r>
          </a:p>
          <a:p>
            <a:endParaRPr lang="hu-HU" sz="2400" dirty="0">
              <a:latin typeface="+mn-lt"/>
            </a:endParaRPr>
          </a:p>
        </p:txBody>
      </p:sp>
      <p:sp>
        <p:nvSpPr>
          <p:cNvPr id="9" name="Slide Number Placeholder 5"/>
          <p:cNvSpPr>
            <a:spLocks noGrp="1"/>
          </p:cNvSpPr>
          <p:nvPr>
            <p:ph type="sldNum" sz="quarter" idx="12"/>
          </p:nvPr>
        </p:nvSpPr>
        <p:spPr>
          <a:xfrm>
            <a:off x="9180000" y="6480000"/>
            <a:ext cx="540000" cy="252000"/>
          </a:xfrm>
        </p:spPr>
        <p:txBody>
          <a:bodyPr/>
          <a:lstStyle/>
          <a:p>
            <a:fld id="{23A0628E-C12F-4F8C-9895-BCD5E30100D3}" type="slidenum">
              <a:rPr lang="en-US" smtClean="0"/>
              <a:pPr/>
              <a:t>31</a:t>
            </a:fld>
            <a:endParaRPr lang="en-US" dirty="0"/>
          </a:p>
        </p:txBody>
      </p:sp>
      <p:sp>
        <p:nvSpPr>
          <p:cNvPr id="10" name="Date Placeholder 13"/>
          <p:cNvSpPr txBox="1">
            <a:spLocks/>
          </p:cNvSpPr>
          <p:nvPr/>
        </p:nvSpPr>
        <p:spPr bwMode="white">
          <a:xfrm>
            <a:off x="6812400" y="6508866"/>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ct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smtClean="0"/>
              <a:t>07-18 May - 18-29 June  2018</a:t>
            </a:r>
          </a:p>
        </p:txBody>
      </p:sp>
      <p:sp>
        <p:nvSpPr>
          <p:cNvPr id="11" name="Footer Placeholder 4">
            <a:extLst>
              <a:ext uri="{FF2B5EF4-FFF2-40B4-BE49-F238E27FC236}">
                <a16:creationId xmlns="" xmlns:a16="http://schemas.microsoft.com/office/drawing/2014/main" id="{C00B7A10-453A-AA44-9AE9-9F87A34CCD67}"/>
              </a:ext>
            </a:extLst>
          </p:cNvPr>
          <p:cNvSpPr>
            <a:spLocks noGrp="1"/>
          </p:cNvSpPr>
          <p:nvPr>
            <p:ph type="ftr" sz="quarter" idx="11"/>
          </p:nvPr>
        </p:nvSpPr>
        <p:spPr>
          <a:xfrm>
            <a:off x="355612" y="6558277"/>
            <a:ext cx="4860000" cy="252000"/>
          </a:xfrm>
        </p:spPr>
        <p:txBody>
          <a:bodyPr/>
          <a:lstStyle/>
          <a:p>
            <a:r>
              <a:rPr lang="en-US" dirty="0"/>
              <a:t>Leadership and Management for Safety</a:t>
            </a:r>
          </a:p>
        </p:txBody>
      </p:sp>
    </p:spTree>
    <p:extLst>
      <p:ext uri="{BB962C8B-B14F-4D97-AF65-F5344CB8AC3E}">
        <p14:creationId xmlns:p14="http://schemas.microsoft.com/office/powerpoint/2010/main" val="401561157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ctrTitle"/>
          </p:nvPr>
        </p:nvSpPr>
        <p:spPr>
          <a:xfrm>
            <a:off x="350488" y="4365104"/>
            <a:ext cx="9283032" cy="1080120"/>
          </a:xfrm>
        </p:spPr>
        <p:txBody>
          <a:bodyPr>
            <a:normAutofit/>
          </a:bodyPr>
          <a:lstStyle/>
          <a:p>
            <a:r>
              <a:rPr lang="en-GB" sz="4400" b="0" i="1" dirty="0">
                <a:latin typeface="Times" panose="02020603050405020304" pitchFamily="18" charset="0"/>
              </a:rPr>
              <a:t>Thank you!</a:t>
            </a:r>
          </a:p>
        </p:txBody>
      </p:sp>
      <p:pic>
        <p:nvPicPr>
          <p:cNvPr id="8" name="Picture 2" descr="Related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99061" y="3714455"/>
            <a:ext cx="3380376" cy="234026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63211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906000" cy="900000"/>
          </a:xfrm>
        </p:spPr>
        <p:txBody>
          <a:bodyPr/>
          <a:lstStyle/>
          <a:p>
            <a:pPr indent="341313"/>
            <a:r>
              <a:rPr lang="en-GB" kern="0" dirty="0">
                <a:latin typeface="Arial"/>
              </a:rPr>
              <a:t>Learning objectives</a:t>
            </a:r>
          </a:p>
        </p:txBody>
      </p:sp>
      <p:sp>
        <p:nvSpPr>
          <p:cNvPr id="3" name="Content Placeholder 2"/>
          <p:cNvSpPr>
            <a:spLocks noGrp="1"/>
          </p:cNvSpPr>
          <p:nvPr>
            <p:ph idx="1"/>
          </p:nvPr>
        </p:nvSpPr>
        <p:spPr>
          <a:xfrm>
            <a:off x="223418" y="1498659"/>
            <a:ext cx="9461938" cy="4201150"/>
          </a:xfrm>
          <a:solidFill>
            <a:srgbClr val="FFFFCC"/>
          </a:solidFill>
          <a:ln w="19050">
            <a:solidFill>
              <a:srgbClr val="FF9900"/>
            </a:solidFill>
          </a:ln>
        </p:spPr>
        <p:txBody>
          <a:bodyPr wrap="square" lIns="288000" tIns="0" rIns="288000" bIns="0">
            <a:spAutoFit/>
          </a:bodyPr>
          <a:lstStyle/>
          <a:p>
            <a:pPr marL="0" indent="0" fontAlgn="base">
              <a:buClr>
                <a:srgbClr val="317DBF"/>
              </a:buClr>
              <a:buNone/>
            </a:pPr>
            <a:r>
              <a:rPr lang="en-GB" sz="2800" b="1" i="1" dirty="0"/>
              <a:t>Leadership for Safety </a:t>
            </a:r>
            <a:endParaRPr lang="en-GB" sz="2800" b="1" i="1" dirty="0" smtClean="0"/>
          </a:p>
          <a:p>
            <a:pPr marL="0" indent="0" fontAlgn="base">
              <a:buClr>
                <a:srgbClr val="317DBF"/>
              </a:buClr>
              <a:buNone/>
            </a:pPr>
            <a:r>
              <a:rPr lang="en-GB" sz="2400" i="1" dirty="0" smtClean="0">
                <a:latin typeface="+mn-lt"/>
                <a:cs typeface="Calibri" pitchFamily="34" charset="0"/>
              </a:rPr>
              <a:t>After </a:t>
            </a:r>
            <a:r>
              <a:rPr lang="en-GB" sz="2400" i="1" dirty="0">
                <a:latin typeface="+mn-lt"/>
                <a:cs typeface="Calibri" pitchFamily="34" charset="0"/>
              </a:rPr>
              <a:t>completing this chapter from Module </a:t>
            </a:r>
            <a:r>
              <a:rPr lang="en-GB" sz="2400" i="1" dirty="0" smtClean="0">
                <a:latin typeface="+mn-lt"/>
                <a:cs typeface="Calibri" pitchFamily="34" charset="0"/>
              </a:rPr>
              <a:t>21, </a:t>
            </a:r>
            <a:r>
              <a:rPr lang="en-GB" sz="2400" i="1" dirty="0">
                <a:latin typeface="+mn-lt"/>
                <a:cs typeface="Calibri" pitchFamily="34" charset="0"/>
              </a:rPr>
              <a:t>the trainee will be able </a:t>
            </a:r>
            <a:r>
              <a:rPr lang="en-GB" sz="2400" i="1" dirty="0" smtClean="0">
                <a:latin typeface="+mn-lt"/>
                <a:cs typeface="Calibri" pitchFamily="34" charset="0"/>
              </a:rPr>
              <a:t>to understand:</a:t>
            </a:r>
            <a:endParaRPr lang="en-GB" sz="2400" i="1" dirty="0">
              <a:latin typeface="+mn-lt"/>
              <a:cs typeface="Calibri" pitchFamily="34" charset="0"/>
            </a:endParaRPr>
          </a:p>
          <a:p>
            <a:pPr marL="457200" lvl="0" indent="-457200" eaLnBrk="0" fontAlgn="base" hangingPunct="0">
              <a:spcBef>
                <a:spcPct val="20000"/>
              </a:spcBef>
              <a:spcAft>
                <a:spcPct val="0"/>
              </a:spcAft>
              <a:buClrTx/>
              <a:buSzTx/>
              <a:buFont typeface="+mj-lt"/>
              <a:buAutoNum type="arabicPeriod"/>
            </a:pPr>
            <a:r>
              <a:rPr lang="en-US" sz="2400" i="1" dirty="0">
                <a:latin typeface="+mn-lt"/>
              </a:rPr>
              <a:t>IAEA </a:t>
            </a:r>
            <a:r>
              <a:rPr lang="en-US" sz="2400" i="1" dirty="0" smtClean="0">
                <a:latin typeface="+mn-lt"/>
              </a:rPr>
              <a:t>safety standards relevant to Leadership </a:t>
            </a:r>
            <a:r>
              <a:rPr lang="en-US" sz="2400" i="1" dirty="0">
                <a:latin typeface="+mn-lt"/>
              </a:rPr>
              <a:t>for </a:t>
            </a:r>
            <a:r>
              <a:rPr lang="en-US" sz="2400" i="1" dirty="0" smtClean="0">
                <a:latin typeface="+mn-lt"/>
              </a:rPr>
              <a:t>Safety requirements </a:t>
            </a:r>
            <a:endParaRPr lang="en-US" sz="2400" i="1" dirty="0">
              <a:latin typeface="+mn-lt"/>
            </a:endParaRPr>
          </a:p>
          <a:p>
            <a:pPr marL="457200" lvl="0" indent="-457200" eaLnBrk="0" fontAlgn="base" hangingPunct="0">
              <a:spcBef>
                <a:spcPct val="20000"/>
              </a:spcBef>
              <a:spcAft>
                <a:spcPct val="0"/>
              </a:spcAft>
              <a:buClrTx/>
              <a:buSzTx/>
              <a:buFont typeface="+mj-lt"/>
              <a:buAutoNum type="arabicPeriod"/>
            </a:pPr>
            <a:r>
              <a:rPr lang="en-US" sz="2400" i="1" dirty="0" smtClean="0">
                <a:latin typeface="+mn-lt"/>
              </a:rPr>
              <a:t>Basic concept </a:t>
            </a:r>
            <a:r>
              <a:rPr lang="en-US" sz="2400" i="1" dirty="0">
                <a:latin typeface="+mn-lt"/>
              </a:rPr>
              <a:t>of Leadership </a:t>
            </a:r>
            <a:r>
              <a:rPr lang="en-US" sz="2400" i="1" dirty="0" smtClean="0">
                <a:latin typeface="+mn-lt"/>
              </a:rPr>
              <a:t>and management </a:t>
            </a:r>
            <a:endParaRPr lang="en-US" sz="2400" i="1" dirty="0">
              <a:latin typeface="+mn-lt"/>
            </a:endParaRPr>
          </a:p>
          <a:p>
            <a:pPr marL="457200" lvl="0" indent="-457200" eaLnBrk="0" fontAlgn="base" hangingPunct="0">
              <a:spcBef>
                <a:spcPct val="20000"/>
              </a:spcBef>
              <a:spcAft>
                <a:spcPct val="0"/>
              </a:spcAft>
              <a:buClrTx/>
              <a:buSzTx/>
              <a:buFont typeface="+mj-lt"/>
              <a:buAutoNum type="arabicPeriod"/>
            </a:pPr>
            <a:r>
              <a:rPr lang="en-US" sz="2400" i="1" dirty="0" smtClean="0">
                <a:latin typeface="+mn-lt"/>
              </a:rPr>
              <a:t>Leadership responsibilities </a:t>
            </a:r>
            <a:endParaRPr lang="en-US" sz="2400" i="1" dirty="0">
              <a:latin typeface="+mn-lt"/>
            </a:endParaRPr>
          </a:p>
          <a:p>
            <a:pPr marL="457200" lvl="0" indent="-457200" eaLnBrk="0" fontAlgn="base" hangingPunct="0">
              <a:spcBef>
                <a:spcPct val="20000"/>
              </a:spcBef>
              <a:spcAft>
                <a:spcPct val="0"/>
              </a:spcAft>
              <a:buClrTx/>
              <a:buSzTx/>
              <a:buFont typeface="+mj-lt"/>
              <a:buAutoNum type="arabicPeriod"/>
            </a:pPr>
            <a:r>
              <a:rPr lang="en-US" sz="2400" i="1" dirty="0" smtClean="0">
                <a:latin typeface="+mn-lt"/>
              </a:rPr>
              <a:t>Leadership vision </a:t>
            </a:r>
            <a:r>
              <a:rPr lang="en-US" sz="2400" i="1" dirty="0">
                <a:latin typeface="+mn-lt"/>
              </a:rPr>
              <a:t>for managing growth of and change in the organization</a:t>
            </a:r>
          </a:p>
          <a:p>
            <a:pPr marL="457200" lvl="0" indent="-457200" eaLnBrk="0" fontAlgn="base" hangingPunct="0">
              <a:spcBef>
                <a:spcPct val="20000"/>
              </a:spcBef>
              <a:spcAft>
                <a:spcPct val="0"/>
              </a:spcAft>
              <a:buClrTx/>
              <a:buSzTx/>
              <a:buFont typeface="+mj-lt"/>
              <a:buAutoNum type="arabicPeriod"/>
            </a:pPr>
            <a:endParaRPr lang="en-GB" sz="2400" dirty="0" smtClean="0">
              <a:latin typeface="+mn-lt"/>
            </a:endParaRPr>
          </a:p>
        </p:txBody>
      </p:sp>
      <p:sp>
        <p:nvSpPr>
          <p:cNvPr id="9" name="Slide Number Placeholder 5"/>
          <p:cNvSpPr>
            <a:spLocks noGrp="1"/>
          </p:cNvSpPr>
          <p:nvPr>
            <p:ph type="sldNum" sz="quarter" idx="12"/>
          </p:nvPr>
        </p:nvSpPr>
        <p:spPr>
          <a:xfrm>
            <a:off x="9180000" y="6480000"/>
            <a:ext cx="540000" cy="252000"/>
          </a:xfrm>
        </p:spPr>
        <p:txBody>
          <a:bodyPr/>
          <a:lstStyle/>
          <a:p>
            <a:fld id="{23A0628E-C12F-4F8C-9895-BCD5E30100D3}" type="slidenum">
              <a:rPr lang="en-US" smtClean="0"/>
              <a:pPr/>
              <a:t>4</a:t>
            </a:fld>
            <a:endParaRPr lang="en-US" dirty="0"/>
          </a:p>
        </p:txBody>
      </p:sp>
      <p:sp>
        <p:nvSpPr>
          <p:cNvPr id="10" name="Date Placeholder 13"/>
          <p:cNvSpPr txBox="1">
            <a:spLocks/>
          </p:cNvSpPr>
          <p:nvPr/>
        </p:nvSpPr>
        <p:spPr bwMode="white">
          <a:xfrm>
            <a:off x="6812400" y="6508866"/>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ct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smtClean="0"/>
              <a:t>07-18 May - 18-29 June  2018</a:t>
            </a:r>
          </a:p>
        </p:txBody>
      </p:sp>
      <p:sp>
        <p:nvSpPr>
          <p:cNvPr id="11" name="Footer Placeholder 4">
            <a:extLst>
              <a:ext uri="{FF2B5EF4-FFF2-40B4-BE49-F238E27FC236}">
                <a16:creationId xmlns="" xmlns:a16="http://schemas.microsoft.com/office/drawing/2014/main" id="{C00B7A10-453A-AA44-9AE9-9F87A34CCD67}"/>
              </a:ext>
            </a:extLst>
          </p:cNvPr>
          <p:cNvSpPr>
            <a:spLocks noGrp="1"/>
          </p:cNvSpPr>
          <p:nvPr>
            <p:ph type="ftr" sz="quarter" idx="11"/>
          </p:nvPr>
        </p:nvSpPr>
        <p:spPr>
          <a:xfrm>
            <a:off x="355612" y="6558277"/>
            <a:ext cx="4860000" cy="252000"/>
          </a:xfrm>
        </p:spPr>
        <p:txBody>
          <a:bodyPr/>
          <a:lstStyle/>
          <a:p>
            <a:r>
              <a:rPr lang="en-US" dirty="0"/>
              <a:t>Leadership and Management for Safety</a:t>
            </a:r>
          </a:p>
        </p:txBody>
      </p:sp>
    </p:spTree>
    <p:extLst>
      <p:ext uri="{BB962C8B-B14F-4D97-AF65-F5344CB8AC3E}">
        <p14:creationId xmlns:p14="http://schemas.microsoft.com/office/powerpoint/2010/main" val="29021922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309530" y="2786058"/>
            <a:ext cx="9000000" cy="900000"/>
          </a:xfrm>
          <a:prstGeom prst="rect">
            <a:avLst/>
          </a:prstGeom>
        </p:spPr>
        <p:txBody>
          <a:bodyPr/>
          <a:lstStyle>
            <a:lvl1pPr algn="l" defTabSz="914400" rtl="0" eaLnBrk="1" latinLnBrk="0" hangingPunct="1">
              <a:spcBef>
                <a:spcPct val="0"/>
              </a:spcBef>
              <a:buNone/>
              <a:defRPr sz="3600" b="1" kern="1200">
                <a:solidFill>
                  <a:schemeClr val="tx2"/>
                </a:solidFill>
                <a:latin typeface="Calibri" panose="020F0502020204030204" pitchFamily="34" charset="0"/>
                <a:ea typeface="+mj-ea"/>
                <a:cs typeface="+mj-cs"/>
              </a:defRPr>
            </a:lvl1pPr>
          </a:lstStyle>
          <a:p>
            <a:pPr marL="457200" indent="-457200"/>
            <a:r>
              <a:rPr lang="en-US" dirty="0" smtClean="0"/>
              <a:t>IAEA Approach</a:t>
            </a:r>
            <a:endParaRPr lang="en-GB" dirty="0" smtClean="0"/>
          </a:p>
        </p:txBody>
      </p:sp>
    </p:spTree>
    <p:extLst>
      <p:ext uri="{BB962C8B-B14F-4D97-AF65-F5344CB8AC3E}">
        <p14:creationId xmlns:p14="http://schemas.microsoft.com/office/powerpoint/2010/main" val="41981180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151468" y="931532"/>
            <a:ext cx="9540000" cy="5220000"/>
          </a:xfrm>
        </p:spPr>
        <p:txBody>
          <a:bodyPr>
            <a:noAutofit/>
          </a:bodyPr>
          <a:lstStyle/>
          <a:p>
            <a:pPr marL="0" indent="0">
              <a:spcBef>
                <a:spcPts val="1200"/>
              </a:spcBef>
              <a:buNone/>
            </a:pPr>
            <a:r>
              <a:rPr lang="en-GB" sz="2400" b="1" dirty="0" smtClean="0">
                <a:latin typeface="+mn-lt"/>
              </a:rPr>
              <a:t>Principle 3: </a:t>
            </a:r>
            <a:r>
              <a:rPr lang="en-GB" sz="2400" dirty="0" smtClean="0">
                <a:latin typeface="+mn-lt"/>
              </a:rPr>
              <a:t>“</a:t>
            </a:r>
            <a:r>
              <a:rPr lang="en-GB" sz="2400" i="1" dirty="0" smtClean="0">
                <a:latin typeface="+mn-lt"/>
              </a:rPr>
              <a:t>Effective </a:t>
            </a:r>
            <a:r>
              <a:rPr lang="en-GB" sz="2400" i="1" dirty="0">
                <a:latin typeface="+mn-lt"/>
              </a:rPr>
              <a:t>leadership and </a:t>
            </a:r>
            <a:r>
              <a:rPr lang="en-GB" sz="2400" i="1" dirty="0" smtClean="0">
                <a:latin typeface="+mn-lt"/>
              </a:rPr>
              <a:t>management</a:t>
            </a:r>
            <a:br>
              <a:rPr lang="en-GB" sz="2400" i="1" dirty="0" smtClean="0">
                <a:latin typeface="+mn-lt"/>
              </a:rPr>
            </a:br>
            <a:r>
              <a:rPr lang="en-GB" sz="2400" i="1" dirty="0" smtClean="0">
                <a:latin typeface="+mn-lt"/>
              </a:rPr>
              <a:t>for safety must </a:t>
            </a:r>
            <a:r>
              <a:rPr lang="en-GB" sz="2400" i="1" dirty="0">
                <a:latin typeface="+mn-lt"/>
              </a:rPr>
              <a:t>be </a:t>
            </a:r>
            <a:r>
              <a:rPr lang="en-GB" sz="2400" i="1" dirty="0" smtClean="0">
                <a:latin typeface="+mn-lt"/>
              </a:rPr>
              <a:t>established </a:t>
            </a:r>
            <a:r>
              <a:rPr lang="en-GB" sz="2400" i="1" dirty="0">
                <a:latin typeface="+mn-lt"/>
              </a:rPr>
              <a:t>and sustained in </a:t>
            </a:r>
            <a:r>
              <a:rPr lang="en-GB" sz="2400" i="1" dirty="0" smtClean="0">
                <a:latin typeface="+mn-lt"/>
              </a:rPr>
              <a:t/>
            </a:r>
            <a:br>
              <a:rPr lang="en-GB" sz="2400" i="1" dirty="0" smtClean="0">
                <a:latin typeface="+mn-lt"/>
              </a:rPr>
            </a:br>
            <a:r>
              <a:rPr lang="en-GB" sz="2400" i="1" dirty="0" smtClean="0">
                <a:latin typeface="+mn-lt"/>
              </a:rPr>
              <a:t>organizations concerned </a:t>
            </a:r>
            <a:r>
              <a:rPr lang="en-GB" sz="2400" i="1" dirty="0">
                <a:latin typeface="+mn-lt"/>
              </a:rPr>
              <a:t>with, </a:t>
            </a:r>
            <a:r>
              <a:rPr lang="en-GB" sz="2400" i="1" dirty="0" smtClean="0">
                <a:latin typeface="+mn-lt"/>
              </a:rPr>
              <a:t>and </a:t>
            </a:r>
            <a:r>
              <a:rPr lang="en-GB" sz="2400" i="1" dirty="0">
                <a:latin typeface="+mn-lt"/>
              </a:rPr>
              <a:t>facilities </a:t>
            </a:r>
            <a:r>
              <a:rPr lang="en-GB" sz="2400" i="1" dirty="0" smtClean="0">
                <a:latin typeface="+mn-lt"/>
              </a:rPr>
              <a:t>and </a:t>
            </a:r>
            <a:br>
              <a:rPr lang="en-GB" sz="2400" i="1" dirty="0" smtClean="0">
                <a:latin typeface="+mn-lt"/>
              </a:rPr>
            </a:br>
            <a:r>
              <a:rPr lang="en-GB" sz="2400" i="1" dirty="0" smtClean="0">
                <a:latin typeface="+mn-lt"/>
              </a:rPr>
              <a:t>activities </a:t>
            </a:r>
            <a:r>
              <a:rPr lang="en-GB" sz="2400" i="1" dirty="0">
                <a:latin typeface="+mn-lt"/>
              </a:rPr>
              <a:t>that </a:t>
            </a:r>
            <a:r>
              <a:rPr lang="en-GB" sz="2400" i="1" dirty="0" smtClean="0">
                <a:latin typeface="+mn-lt"/>
              </a:rPr>
              <a:t>give </a:t>
            </a:r>
            <a:r>
              <a:rPr lang="en-GB" sz="2400" i="1" dirty="0">
                <a:latin typeface="+mn-lt"/>
              </a:rPr>
              <a:t>rise to, radiation risks.”</a:t>
            </a:r>
          </a:p>
          <a:p>
            <a:pPr lvl="1">
              <a:spcBef>
                <a:spcPts val="1200"/>
              </a:spcBef>
            </a:pPr>
            <a:r>
              <a:rPr lang="en-GB" sz="2400" dirty="0" smtClean="0">
                <a:latin typeface="+mn-lt"/>
              </a:rPr>
              <a:t>Leadership </a:t>
            </a:r>
            <a:r>
              <a:rPr lang="en-GB" sz="2400" dirty="0">
                <a:latin typeface="+mn-lt"/>
              </a:rPr>
              <a:t>in safety matters has to be </a:t>
            </a:r>
            <a:r>
              <a:rPr lang="en-GB" sz="2400" dirty="0" smtClean="0">
                <a:latin typeface="+mn-lt"/>
              </a:rPr>
              <a:t>demonstrated at</a:t>
            </a:r>
            <a:br>
              <a:rPr lang="en-GB" sz="2400" dirty="0" smtClean="0">
                <a:latin typeface="+mn-lt"/>
              </a:rPr>
            </a:br>
            <a:r>
              <a:rPr lang="en-GB" sz="2400" dirty="0" smtClean="0">
                <a:latin typeface="+mn-lt"/>
              </a:rPr>
              <a:t>the highest </a:t>
            </a:r>
            <a:r>
              <a:rPr lang="en-GB" sz="2400" dirty="0">
                <a:latin typeface="+mn-lt"/>
              </a:rPr>
              <a:t>levels in an </a:t>
            </a:r>
            <a:r>
              <a:rPr lang="en-GB" sz="2400" dirty="0" smtClean="0">
                <a:latin typeface="+mn-lt"/>
              </a:rPr>
              <a:t>organization </a:t>
            </a:r>
            <a:r>
              <a:rPr lang="en-GB" sz="2400" dirty="0">
                <a:latin typeface="+mn-lt"/>
              </a:rPr>
              <a:t>as well as </a:t>
            </a:r>
            <a:r>
              <a:rPr lang="en-GB" sz="2400" dirty="0" smtClean="0">
                <a:latin typeface="+mn-lt"/>
              </a:rPr>
              <a:t>demonstrated at all </a:t>
            </a:r>
            <a:r>
              <a:rPr lang="en-GB" sz="2400" dirty="0">
                <a:latin typeface="+mn-lt"/>
              </a:rPr>
              <a:t>other levels in the </a:t>
            </a:r>
            <a:r>
              <a:rPr lang="en-GB" sz="2400" dirty="0" smtClean="0">
                <a:latin typeface="+mn-lt"/>
              </a:rPr>
              <a:t>organization</a:t>
            </a:r>
          </a:p>
          <a:p>
            <a:pPr lvl="1">
              <a:spcBef>
                <a:spcPts val="1200"/>
              </a:spcBef>
            </a:pPr>
            <a:r>
              <a:rPr lang="en-GB" sz="2400" dirty="0" smtClean="0">
                <a:latin typeface="+mn-lt"/>
              </a:rPr>
              <a:t>Leadership </a:t>
            </a:r>
            <a:r>
              <a:rPr lang="en-GB" sz="2400" dirty="0">
                <a:latin typeface="+mn-lt"/>
              </a:rPr>
              <a:t>aims at achieving commitment to goals, shared values and behaviours that influences and motivates individuals and organizations to continually improve performance</a:t>
            </a:r>
            <a:r>
              <a:rPr lang="en-GB" sz="2400" dirty="0" smtClean="0">
                <a:latin typeface="+mn-lt"/>
              </a:rPr>
              <a:t>. </a:t>
            </a:r>
            <a:r>
              <a:rPr lang="en-GB" sz="2400" dirty="0">
                <a:latin typeface="+mn-lt"/>
              </a:rPr>
              <a:t>A Leader </a:t>
            </a:r>
            <a:r>
              <a:rPr lang="en-GB" sz="2400" dirty="0" smtClean="0">
                <a:latin typeface="+mn-lt"/>
              </a:rPr>
              <a:t>influences </a:t>
            </a:r>
            <a:r>
              <a:rPr lang="en-GB" sz="2400" dirty="0">
                <a:latin typeface="+mn-lt"/>
              </a:rPr>
              <a:t>on the thoughts, attitudes and behaviour of </a:t>
            </a:r>
            <a:r>
              <a:rPr lang="en-GB" sz="2400" dirty="0" smtClean="0">
                <a:latin typeface="+mn-lt"/>
              </a:rPr>
              <a:t>others</a:t>
            </a:r>
          </a:p>
          <a:p>
            <a:pPr lvl="1">
              <a:spcBef>
                <a:spcPts val="1200"/>
              </a:spcBef>
            </a:pPr>
            <a:r>
              <a:rPr lang="en-GB" sz="2400" dirty="0" smtClean="0">
                <a:latin typeface="+mn-lt"/>
              </a:rPr>
              <a:t>Leaders take </a:t>
            </a:r>
            <a:r>
              <a:rPr lang="en-GB" sz="2400" dirty="0">
                <a:latin typeface="+mn-lt"/>
              </a:rPr>
              <a:t>responsibility for </a:t>
            </a:r>
            <a:r>
              <a:rPr lang="en-GB" sz="2400" dirty="0" smtClean="0">
                <a:latin typeface="+mn-lt"/>
              </a:rPr>
              <a:t>their </a:t>
            </a:r>
            <a:r>
              <a:rPr lang="en-GB" sz="2400" dirty="0">
                <a:latin typeface="+mn-lt"/>
              </a:rPr>
              <a:t>actions and hold others responsible for theirs.</a:t>
            </a:r>
            <a:endParaRPr lang="en-US" sz="2400" dirty="0">
              <a:latin typeface="+mn-lt"/>
            </a:endParaRPr>
          </a:p>
          <a:p>
            <a:pPr lvl="1">
              <a:spcBef>
                <a:spcPts val="1200"/>
              </a:spcBef>
            </a:pPr>
            <a:endParaRPr lang="en-GB" sz="2400" dirty="0">
              <a:latin typeface="+mn-lt"/>
            </a:endParaRPr>
          </a:p>
        </p:txBody>
      </p:sp>
      <p:pic>
        <p:nvPicPr>
          <p:cNvPr id="9" name="Picture 4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17329" y="188640"/>
            <a:ext cx="1726569" cy="240968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8" name="Title 5"/>
          <p:cNvSpPr txBox="1">
            <a:spLocks/>
          </p:cNvSpPr>
          <p:nvPr/>
        </p:nvSpPr>
        <p:spPr>
          <a:xfrm>
            <a:off x="0" y="0"/>
            <a:ext cx="9906000" cy="90000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kern="1200">
                <a:solidFill>
                  <a:schemeClr val="tx1"/>
                </a:solidFill>
                <a:latin typeface="Calibri" panose="020F0502020204030204" pitchFamily="34" charset="0"/>
                <a:ea typeface="+mj-ea"/>
                <a:cs typeface="+mj-cs"/>
              </a:defRPr>
            </a:lvl1pPr>
          </a:lstStyle>
          <a:p>
            <a:r>
              <a:rPr lang="en-GB" sz="2800" dirty="0" smtClean="0">
                <a:latin typeface="+mn-lt"/>
              </a:rPr>
              <a:t>Fundamental </a:t>
            </a:r>
            <a:r>
              <a:rPr lang="en-GB" sz="2800" dirty="0">
                <a:latin typeface="+mn-lt"/>
              </a:rPr>
              <a:t>Safety Principles</a:t>
            </a:r>
          </a:p>
        </p:txBody>
      </p:sp>
      <p:sp>
        <p:nvSpPr>
          <p:cNvPr id="11" name="Slide Number Placeholder 5"/>
          <p:cNvSpPr>
            <a:spLocks noGrp="1"/>
          </p:cNvSpPr>
          <p:nvPr>
            <p:ph type="sldNum" sz="quarter" idx="12"/>
          </p:nvPr>
        </p:nvSpPr>
        <p:spPr>
          <a:xfrm>
            <a:off x="9180000" y="6480000"/>
            <a:ext cx="540000" cy="252000"/>
          </a:xfrm>
        </p:spPr>
        <p:txBody>
          <a:bodyPr/>
          <a:lstStyle/>
          <a:p>
            <a:fld id="{23A0628E-C12F-4F8C-9895-BCD5E30100D3}" type="slidenum">
              <a:rPr lang="en-US" smtClean="0"/>
              <a:pPr/>
              <a:t>6</a:t>
            </a:fld>
            <a:endParaRPr lang="en-US" dirty="0"/>
          </a:p>
        </p:txBody>
      </p:sp>
      <p:sp>
        <p:nvSpPr>
          <p:cNvPr id="12" name="Date Placeholder 13"/>
          <p:cNvSpPr txBox="1">
            <a:spLocks/>
          </p:cNvSpPr>
          <p:nvPr/>
        </p:nvSpPr>
        <p:spPr bwMode="white">
          <a:xfrm>
            <a:off x="6812400" y="6508866"/>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ct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smtClean="0"/>
              <a:t>07-18 May - 18-29 June  2018</a:t>
            </a:r>
          </a:p>
        </p:txBody>
      </p:sp>
      <p:sp>
        <p:nvSpPr>
          <p:cNvPr id="13" name="Footer Placeholder 4">
            <a:extLst>
              <a:ext uri="{FF2B5EF4-FFF2-40B4-BE49-F238E27FC236}">
                <a16:creationId xmlns="" xmlns:a16="http://schemas.microsoft.com/office/drawing/2014/main" id="{C00B7A10-453A-AA44-9AE9-9F87A34CCD67}"/>
              </a:ext>
            </a:extLst>
          </p:cNvPr>
          <p:cNvSpPr>
            <a:spLocks noGrp="1"/>
          </p:cNvSpPr>
          <p:nvPr>
            <p:ph type="ftr" sz="quarter" idx="11"/>
          </p:nvPr>
        </p:nvSpPr>
        <p:spPr>
          <a:xfrm>
            <a:off x="355612" y="6558277"/>
            <a:ext cx="4860000" cy="252000"/>
          </a:xfrm>
        </p:spPr>
        <p:txBody>
          <a:bodyPr/>
          <a:lstStyle/>
          <a:p>
            <a:r>
              <a:rPr lang="en-US" dirty="0"/>
              <a:t>Leadership and Management for Safety</a:t>
            </a:r>
          </a:p>
        </p:txBody>
      </p:sp>
    </p:spTree>
    <p:extLst>
      <p:ext uri="{BB962C8B-B14F-4D97-AF65-F5344CB8AC3E}">
        <p14:creationId xmlns:p14="http://schemas.microsoft.com/office/powerpoint/2010/main" val="15757818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0000" y="960454"/>
            <a:ext cx="9540000" cy="5220000"/>
          </a:xfrm>
        </p:spPr>
        <p:txBody>
          <a:bodyPr>
            <a:noAutofit/>
          </a:bodyPr>
          <a:lstStyle/>
          <a:p>
            <a:pPr marL="0" indent="0">
              <a:spcBef>
                <a:spcPts val="0"/>
              </a:spcBef>
              <a:buNone/>
            </a:pPr>
            <a:r>
              <a:rPr lang="en-CA" sz="2400" b="1" dirty="0">
                <a:latin typeface="+mn-lt"/>
              </a:rPr>
              <a:t>Lesson-learned from </a:t>
            </a:r>
            <a:r>
              <a:rPr lang="en-CA" sz="2400" b="1" dirty="0" smtClean="0">
                <a:latin typeface="+mn-lt"/>
              </a:rPr>
              <a:t>Fukushima</a:t>
            </a:r>
          </a:p>
          <a:p>
            <a:pPr lvl="1">
              <a:spcBef>
                <a:spcPts val="0"/>
              </a:spcBef>
            </a:pPr>
            <a:r>
              <a:rPr lang="en-CA" sz="2400" b="1" dirty="0" smtClean="0">
                <a:latin typeface="+mn-lt"/>
              </a:rPr>
              <a:t>(SF-1)  P</a:t>
            </a:r>
            <a:r>
              <a:rPr lang="en-US" sz="2400" b="1" dirty="0" smtClean="0">
                <a:latin typeface="+mn-lt"/>
              </a:rPr>
              <a:t>rime </a:t>
            </a:r>
            <a:r>
              <a:rPr lang="en-US" sz="2400" b="1" dirty="0">
                <a:latin typeface="+mn-lt"/>
              </a:rPr>
              <a:t>responsibility for safety </a:t>
            </a:r>
            <a:r>
              <a:rPr lang="en-US" sz="2400" b="1" dirty="0" smtClean="0">
                <a:latin typeface="+mn-lt"/>
              </a:rPr>
              <a:t>rests with Licensee.</a:t>
            </a:r>
            <a:r>
              <a:rPr lang="en-CA" sz="2400" dirty="0" smtClean="0">
                <a:latin typeface="+mn-lt"/>
              </a:rPr>
              <a:t> </a:t>
            </a:r>
            <a:r>
              <a:rPr lang="en-CA" sz="2400" dirty="0">
                <a:latin typeface="+mn-lt"/>
              </a:rPr>
              <a:t>However, at an international level, all eyes looked to the regulatory body for answers on how this could have happened </a:t>
            </a:r>
            <a:endParaRPr lang="en-CA" sz="2400" dirty="0" smtClean="0">
              <a:latin typeface="+mn-lt"/>
            </a:endParaRPr>
          </a:p>
          <a:p>
            <a:pPr lvl="1">
              <a:spcBef>
                <a:spcPts val="0"/>
              </a:spcBef>
            </a:pPr>
            <a:r>
              <a:rPr lang="en-CA" sz="2400" dirty="0" smtClean="0">
                <a:latin typeface="+mn-lt"/>
              </a:rPr>
              <a:t>Regulatory body </a:t>
            </a:r>
            <a:r>
              <a:rPr lang="en-CA" sz="2400" dirty="0">
                <a:latin typeface="+mn-lt"/>
              </a:rPr>
              <a:t>mandate and </a:t>
            </a:r>
            <a:r>
              <a:rPr lang="en-CA" sz="2400" dirty="0" smtClean="0">
                <a:latin typeface="+mn-lt"/>
              </a:rPr>
              <a:t>accountability is to regulate safety for achieving fundamental </a:t>
            </a:r>
            <a:r>
              <a:rPr lang="en-CA" sz="2400" dirty="0">
                <a:latin typeface="+mn-lt"/>
              </a:rPr>
              <a:t>safety objective </a:t>
            </a:r>
          </a:p>
          <a:p>
            <a:pPr marL="0" indent="0">
              <a:spcBef>
                <a:spcPts val="0"/>
              </a:spcBef>
              <a:buNone/>
            </a:pPr>
            <a:r>
              <a:rPr lang="en-CA" sz="2400" dirty="0" smtClean="0">
                <a:latin typeface="+mn-lt"/>
              </a:rPr>
              <a:t>Keys </a:t>
            </a:r>
            <a:r>
              <a:rPr lang="en-CA" sz="2400" dirty="0">
                <a:latin typeface="+mn-lt"/>
              </a:rPr>
              <a:t>to meeting this </a:t>
            </a:r>
            <a:r>
              <a:rPr lang="en-CA" sz="2400" dirty="0" smtClean="0">
                <a:latin typeface="+mn-lt"/>
              </a:rPr>
              <a:t>challenge as a regulatory body:</a:t>
            </a:r>
            <a:endParaRPr lang="en-CA" sz="2400" dirty="0">
              <a:latin typeface="+mn-lt"/>
            </a:endParaRPr>
          </a:p>
          <a:p>
            <a:pPr lvl="1">
              <a:spcBef>
                <a:spcPts val="0"/>
              </a:spcBef>
            </a:pPr>
            <a:r>
              <a:rPr lang="en-CA" sz="2400" dirty="0" smtClean="0">
                <a:latin typeface="+mn-lt"/>
              </a:rPr>
              <a:t>Ensure that the </a:t>
            </a:r>
            <a:r>
              <a:rPr lang="en-CA" sz="2400" dirty="0" smtClean="0">
                <a:latin typeface="+mn-lt"/>
              </a:rPr>
              <a:t>legal </a:t>
            </a:r>
            <a:r>
              <a:rPr lang="en-CA" sz="2400" dirty="0" smtClean="0">
                <a:latin typeface="+mn-lt"/>
              </a:rPr>
              <a:t>and regulatory framework is in place</a:t>
            </a:r>
          </a:p>
          <a:p>
            <a:pPr lvl="1">
              <a:spcBef>
                <a:spcPts val="0"/>
              </a:spcBef>
            </a:pPr>
            <a:r>
              <a:rPr lang="en-CA" sz="2400" dirty="0" smtClean="0">
                <a:latin typeface="+mn-lt"/>
              </a:rPr>
              <a:t>Maintain</a:t>
            </a:r>
            <a:r>
              <a:rPr lang="en-CA" sz="2400" dirty="0" smtClean="0">
                <a:latin typeface="+mn-lt"/>
              </a:rPr>
              <a:t> </a:t>
            </a:r>
            <a:r>
              <a:rPr lang="en-CA" sz="2400" dirty="0" smtClean="0">
                <a:latin typeface="+mn-lt"/>
              </a:rPr>
              <a:t>high degree of confidence </a:t>
            </a:r>
            <a:r>
              <a:rPr lang="en-CA" sz="2400" dirty="0" smtClean="0">
                <a:latin typeface="+mn-lt"/>
              </a:rPr>
              <a:t>by ensuring safety  </a:t>
            </a:r>
            <a:endParaRPr lang="en-CA" sz="2400" dirty="0">
              <a:latin typeface="+mn-lt"/>
            </a:endParaRPr>
          </a:p>
          <a:p>
            <a:pPr lvl="1">
              <a:spcBef>
                <a:spcPts val="0"/>
              </a:spcBef>
            </a:pPr>
            <a:r>
              <a:rPr lang="en-CA" sz="2400" dirty="0" smtClean="0">
                <a:latin typeface="+mn-lt"/>
              </a:rPr>
              <a:t>Use a systemic approach </a:t>
            </a:r>
            <a:r>
              <a:rPr lang="en-CA" sz="2400" i="1" dirty="0" smtClean="0">
                <a:latin typeface="+mn-lt"/>
              </a:rPr>
              <a:t>Safety is the result of interaction between Individual, Technology and Organization (ITO)</a:t>
            </a:r>
            <a:endParaRPr lang="en-CA" sz="2400" dirty="0" smtClean="0">
              <a:latin typeface="+mn-lt"/>
            </a:endParaRPr>
          </a:p>
          <a:p>
            <a:pPr lvl="1">
              <a:spcBef>
                <a:spcPts val="0"/>
              </a:spcBef>
            </a:pPr>
            <a:r>
              <a:rPr lang="en-CA" sz="2400" dirty="0" smtClean="0">
                <a:latin typeface="+mn-lt"/>
              </a:rPr>
              <a:t>Need for effective Leadership, safety </a:t>
            </a:r>
            <a:r>
              <a:rPr lang="en-CA" sz="2400" dirty="0">
                <a:latin typeface="+mn-lt"/>
              </a:rPr>
              <a:t>culture </a:t>
            </a:r>
            <a:r>
              <a:rPr lang="en-CA" sz="2400" dirty="0" smtClean="0">
                <a:latin typeface="+mn-lt"/>
              </a:rPr>
              <a:t>and management system to ensure proper management for safety</a:t>
            </a:r>
          </a:p>
        </p:txBody>
      </p:sp>
      <p:sp>
        <p:nvSpPr>
          <p:cNvPr id="8" name="Title 5"/>
          <p:cNvSpPr txBox="1">
            <a:spLocks/>
          </p:cNvSpPr>
          <p:nvPr/>
        </p:nvSpPr>
        <p:spPr>
          <a:xfrm>
            <a:off x="0" y="0"/>
            <a:ext cx="9906000" cy="90000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kern="1200">
                <a:solidFill>
                  <a:schemeClr val="tx1"/>
                </a:solidFill>
                <a:latin typeface="Calibri" panose="020F0502020204030204" pitchFamily="34" charset="0"/>
                <a:ea typeface="+mj-ea"/>
                <a:cs typeface="+mj-cs"/>
              </a:defRPr>
            </a:lvl1pPr>
          </a:lstStyle>
          <a:p>
            <a:r>
              <a:rPr lang="en-GB" sz="2800" dirty="0" smtClean="0">
                <a:latin typeface="+mn-lt"/>
              </a:rPr>
              <a:t>Fundamental </a:t>
            </a:r>
            <a:r>
              <a:rPr lang="en-GB" sz="2800" dirty="0">
                <a:latin typeface="+mn-lt"/>
              </a:rPr>
              <a:t>Safety Principles</a:t>
            </a:r>
          </a:p>
        </p:txBody>
      </p:sp>
      <p:sp>
        <p:nvSpPr>
          <p:cNvPr id="9" name="Slide Number Placeholder 5"/>
          <p:cNvSpPr>
            <a:spLocks noGrp="1"/>
          </p:cNvSpPr>
          <p:nvPr>
            <p:ph type="sldNum" sz="quarter" idx="12"/>
          </p:nvPr>
        </p:nvSpPr>
        <p:spPr>
          <a:xfrm>
            <a:off x="9180000" y="6480000"/>
            <a:ext cx="540000" cy="252000"/>
          </a:xfrm>
        </p:spPr>
        <p:txBody>
          <a:bodyPr/>
          <a:lstStyle/>
          <a:p>
            <a:fld id="{23A0628E-C12F-4F8C-9895-BCD5E30100D3}" type="slidenum">
              <a:rPr lang="en-US" smtClean="0"/>
              <a:pPr/>
              <a:t>7</a:t>
            </a:fld>
            <a:endParaRPr lang="en-US" dirty="0"/>
          </a:p>
        </p:txBody>
      </p:sp>
      <p:sp>
        <p:nvSpPr>
          <p:cNvPr id="10" name="Date Placeholder 13"/>
          <p:cNvSpPr txBox="1">
            <a:spLocks/>
          </p:cNvSpPr>
          <p:nvPr/>
        </p:nvSpPr>
        <p:spPr bwMode="white">
          <a:xfrm>
            <a:off x="6812400" y="6508866"/>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ct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smtClean="0"/>
              <a:t>07-18 May - 18-29 June  2018</a:t>
            </a:r>
          </a:p>
        </p:txBody>
      </p:sp>
      <p:sp>
        <p:nvSpPr>
          <p:cNvPr id="11" name="Footer Placeholder 4">
            <a:extLst>
              <a:ext uri="{FF2B5EF4-FFF2-40B4-BE49-F238E27FC236}">
                <a16:creationId xmlns="" xmlns:a16="http://schemas.microsoft.com/office/drawing/2014/main" id="{C00B7A10-453A-AA44-9AE9-9F87A34CCD67}"/>
              </a:ext>
            </a:extLst>
          </p:cNvPr>
          <p:cNvSpPr>
            <a:spLocks noGrp="1"/>
          </p:cNvSpPr>
          <p:nvPr>
            <p:ph type="ftr" sz="quarter" idx="11"/>
          </p:nvPr>
        </p:nvSpPr>
        <p:spPr>
          <a:xfrm>
            <a:off x="355612" y="6558277"/>
            <a:ext cx="4860000" cy="252000"/>
          </a:xfrm>
        </p:spPr>
        <p:txBody>
          <a:bodyPr/>
          <a:lstStyle/>
          <a:p>
            <a:r>
              <a:rPr lang="en-US" dirty="0"/>
              <a:t>Leadership and Management for Safety</a:t>
            </a:r>
          </a:p>
        </p:txBody>
      </p:sp>
    </p:spTree>
    <p:extLst>
      <p:ext uri="{BB962C8B-B14F-4D97-AF65-F5344CB8AC3E}">
        <p14:creationId xmlns:p14="http://schemas.microsoft.com/office/powerpoint/2010/main" val="2010174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Footer Placeholder 4">
            <a:extLst>
              <a:ext uri="{FF2B5EF4-FFF2-40B4-BE49-F238E27FC236}">
                <a16:creationId xmlns="" xmlns:a16="http://schemas.microsoft.com/office/drawing/2014/main" id="{C00B7A10-453A-AA44-9AE9-9F87A34CCD67}"/>
              </a:ext>
            </a:extLst>
          </p:cNvPr>
          <p:cNvSpPr>
            <a:spLocks noGrp="1"/>
          </p:cNvSpPr>
          <p:nvPr>
            <p:ph type="ftr" sz="quarter" idx="11"/>
          </p:nvPr>
        </p:nvSpPr>
        <p:spPr>
          <a:xfrm>
            <a:off x="355612" y="6558277"/>
            <a:ext cx="4860000" cy="252000"/>
          </a:xfrm>
          <a:solidFill>
            <a:schemeClr val="accent2">
              <a:lumMod val="60000"/>
              <a:lumOff val="40000"/>
            </a:schemeClr>
          </a:solidFill>
        </p:spPr>
        <p:txBody>
          <a:bodyPr/>
          <a:lstStyle/>
          <a:p>
            <a:r>
              <a:rPr lang="en-US" dirty="0"/>
              <a:t>Leadership and Management for Safety</a:t>
            </a:r>
          </a:p>
        </p:txBody>
      </p:sp>
      <p:sp>
        <p:nvSpPr>
          <p:cNvPr id="21" name="TextBox 20"/>
          <p:cNvSpPr txBox="1"/>
          <p:nvPr/>
        </p:nvSpPr>
        <p:spPr>
          <a:xfrm>
            <a:off x="8266676" y="5141390"/>
            <a:ext cx="1415317" cy="507831"/>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en-GB" sz="900" dirty="0">
                <a:solidFill>
                  <a:srgbClr val="FFFFFF"/>
                </a:solidFill>
                <a:latin typeface="+mn-lt"/>
              </a:rPr>
              <a:t>Management of Processes and Activities</a:t>
            </a:r>
          </a:p>
        </p:txBody>
      </p:sp>
      <p:sp>
        <p:nvSpPr>
          <p:cNvPr id="3" name="TextBox 2"/>
          <p:cNvSpPr txBox="1"/>
          <p:nvPr/>
        </p:nvSpPr>
        <p:spPr>
          <a:xfrm>
            <a:off x="2134953" y="2757033"/>
            <a:ext cx="1609675" cy="2554545"/>
          </a:xfrm>
          <a:prstGeom prst="rect">
            <a:avLst/>
          </a:prstGeom>
          <a:solidFill>
            <a:schemeClr val="accent2">
              <a:lumMod val="60000"/>
              <a:lumOff val="40000"/>
            </a:schemeClr>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endParaRPr lang="en-GB" sz="1600" dirty="0">
              <a:solidFill>
                <a:srgbClr val="000000"/>
              </a:solidFill>
              <a:latin typeface="+mn-lt"/>
            </a:endParaRPr>
          </a:p>
          <a:p>
            <a:pPr algn="ctr"/>
            <a:endParaRPr lang="en-GB" sz="1600" dirty="0">
              <a:solidFill>
                <a:srgbClr val="000000"/>
              </a:solidFill>
              <a:latin typeface="+mn-lt"/>
            </a:endParaRPr>
          </a:p>
          <a:p>
            <a:pPr algn="ctr"/>
            <a:endParaRPr lang="en-GB" sz="1600" dirty="0">
              <a:solidFill>
                <a:srgbClr val="000000"/>
              </a:solidFill>
            </a:endParaRPr>
          </a:p>
          <a:p>
            <a:pPr algn="ctr"/>
            <a:endParaRPr lang="en-GB" sz="1600" dirty="0">
              <a:solidFill>
                <a:srgbClr val="000000"/>
              </a:solidFill>
              <a:latin typeface="+mn-lt"/>
            </a:endParaRPr>
          </a:p>
          <a:p>
            <a:pPr algn="ctr"/>
            <a:r>
              <a:rPr lang="en-GB" sz="1600" dirty="0">
                <a:solidFill>
                  <a:srgbClr val="000000"/>
                </a:solidFill>
                <a:latin typeface="+mn-lt"/>
              </a:rPr>
              <a:t>Management for Safety</a:t>
            </a:r>
          </a:p>
          <a:p>
            <a:pPr algn="ctr"/>
            <a:endParaRPr lang="en-GB" sz="1600" dirty="0">
              <a:solidFill>
                <a:srgbClr val="000000"/>
              </a:solidFill>
            </a:endParaRPr>
          </a:p>
          <a:p>
            <a:pPr algn="ctr"/>
            <a:endParaRPr lang="en-GB" sz="1600" dirty="0">
              <a:solidFill>
                <a:srgbClr val="000000"/>
              </a:solidFill>
              <a:latin typeface="+mn-lt"/>
            </a:endParaRPr>
          </a:p>
          <a:p>
            <a:pPr algn="ctr"/>
            <a:endParaRPr lang="en-GB" sz="1600" dirty="0">
              <a:solidFill>
                <a:srgbClr val="000000"/>
              </a:solidFill>
            </a:endParaRPr>
          </a:p>
          <a:p>
            <a:pPr algn="ctr"/>
            <a:endParaRPr lang="en-GB" sz="1600" dirty="0">
              <a:solidFill>
                <a:srgbClr val="000000"/>
              </a:solidFill>
              <a:latin typeface="+mn-lt"/>
            </a:endParaRPr>
          </a:p>
        </p:txBody>
      </p:sp>
      <p:sp>
        <p:nvSpPr>
          <p:cNvPr id="20" name="TextBox 19"/>
          <p:cNvSpPr txBox="1"/>
          <p:nvPr/>
        </p:nvSpPr>
        <p:spPr>
          <a:xfrm>
            <a:off x="2138446" y="2116633"/>
            <a:ext cx="1609675" cy="584775"/>
          </a:xfrm>
          <a:prstGeom prst="rect">
            <a:avLst/>
          </a:prstGeom>
          <a:solidFill>
            <a:srgbClr val="FF0000"/>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en-GB" sz="1600" dirty="0">
                <a:solidFill>
                  <a:srgbClr val="000000"/>
                </a:solidFill>
                <a:latin typeface="+mn-lt"/>
              </a:rPr>
              <a:t>Leadership for Safety</a:t>
            </a:r>
          </a:p>
        </p:txBody>
      </p:sp>
      <p:sp>
        <p:nvSpPr>
          <p:cNvPr id="22" name="TextBox 21"/>
          <p:cNvSpPr txBox="1"/>
          <p:nvPr/>
        </p:nvSpPr>
        <p:spPr>
          <a:xfrm>
            <a:off x="2138446" y="1280955"/>
            <a:ext cx="1606183" cy="769441"/>
          </a:xfrm>
          <a:prstGeom prst="rect">
            <a:avLst/>
          </a:prstGeom>
          <a:solidFill>
            <a:srgbClr val="92D050"/>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en-GB" sz="1600" dirty="0">
                <a:solidFill>
                  <a:srgbClr val="000000"/>
                </a:solidFill>
                <a:latin typeface="+mn-lt"/>
              </a:rPr>
              <a:t>Responsibility for Safety</a:t>
            </a:r>
          </a:p>
          <a:p>
            <a:pPr algn="ctr"/>
            <a:endParaRPr lang="en-GB" sz="1200" dirty="0">
              <a:solidFill>
                <a:srgbClr val="000000"/>
              </a:solidFill>
              <a:latin typeface="+mn-lt"/>
            </a:endParaRPr>
          </a:p>
        </p:txBody>
      </p:sp>
      <p:pic>
        <p:nvPicPr>
          <p:cNvPr id="30" name="Picture 29">
            <a:extLst>
              <a:ext uri="{FF2B5EF4-FFF2-40B4-BE49-F238E27FC236}">
                <a16:creationId xmlns="" xmlns:a16="http://schemas.microsoft.com/office/drawing/2014/main" id="{00998C0A-50CC-9D45-ABE1-09D6CEE1109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47118" y="1922521"/>
            <a:ext cx="2366465" cy="3261883"/>
          </a:xfrm>
          <a:prstGeom prst="rect">
            <a:avLst/>
          </a:prstGeom>
          <a:ln w="12700">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31" name="TextBox 30">
            <a:extLst>
              <a:ext uri="{FF2B5EF4-FFF2-40B4-BE49-F238E27FC236}">
                <a16:creationId xmlns="" xmlns:a16="http://schemas.microsoft.com/office/drawing/2014/main" id="{26058380-3D2A-FD4E-A2D1-304525F9BABA}"/>
              </a:ext>
            </a:extLst>
          </p:cNvPr>
          <p:cNvSpPr txBox="1"/>
          <p:nvPr/>
        </p:nvSpPr>
        <p:spPr>
          <a:xfrm>
            <a:off x="6291854" y="2996953"/>
            <a:ext cx="1609675" cy="2062103"/>
          </a:xfrm>
          <a:prstGeom prst="rect">
            <a:avLst/>
          </a:prstGeom>
          <a:solidFill>
            <a:schemeClr val="tx2">
              <a:lumMod val="40000"/>
              <a:lumOff val="60000"/>
            </a:schemeClr>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endParaRPr lang="en-GB" sz="1600" dirty="0">
              <a:solidFill>
                <a:srgbClr val="000000"/>
              </a:solidFill>
              <a:latin typeface="+mn-lt"/>
            </a:endParaRPr>
          </a:p>
          <a:p>
            <a:pPr algn="ctr"/>
            <a:endParaRPr lang="en-GB" sz="1600" dirty="0">
              <a:solidFill>
                <a:srgbClr val="000000"/>
              </a:solidFill>
            </a:endParaRPr>
          </a:p>
          <a:p>
            <a:pPr algn="ctr"/>
            <a:r>
              <a:rPr lang="en-GB" sz="1600" dirty="0">
                <a:solidFill>
                  <a:srgbClr val="000000"/>
                </a:solidFill>
                <a:latin typeface="+mn-lt"/>
              </a:rPr>
              <a:t>Measurement, Assessment and Improvement</a:t>
            </a:r>
          </a:p>
          <a:p>
            <a:pPr algn="ctr"/>
            <a:endParaRPr lang="en-GB" sz="1600" dirty="0">
              <a:solidFill>
                <a:srgbClr val="000000"/>
              </a:solidFill>
            </a:endParaRPr>
          </a:p>
          <a:p>
            <a:pPr algn="ctr"/>
            <a:endParaRPr lang="en-GB" sz="1600" dirty="0">
              <a:solidFill>
                <a:srgbClr val="000000"/>
              </a:solidFill>
              <a:latin typeface="+mn-lt"/>
            </a:endParaRPr>
          </a:p>
        </p:txBody>
      </p:sp>
      <p:sp>
        <p:nvSpPr>
          <p:cNvPr id="32" name="TextBox 31">
            <a:extLst>
              <a:ext uri="{FF2B5EF4-FFF2-40B4-BE49-F238E27FC236}">
                <a16:creationId xmlns="" xmlns:a16="http://schemas.microsoft.com/office/drawing/2014/main" id="{DAEA48D3-DA1F-3849-AC44-0A4FA1835F11}"/>
              </a:ext>
            </a:extLst>
          </p:cNvPr>
          <p:cNvSpPr txBox="1"/>
          <p:nvPr/>
        </p:nvSpPr>
        <p:spPr>
          <a:xfrm>
            <a:off x="6279147" y="2060849"/>
            <a:ext cx="1609675" cy="830997"/>
          </a:xfrm>
          <a:prstGeom prst="rect">
            <a:avLst/>
          </a:prstGeom>
          <a:solidFill>
            <a:schemeClr val="bg1">
              <a:lumMod val="85000"/>
            </a:schemeClr>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en-GB" sz="1600" dirty="0">
                <a:solidFill>
                  <a:srgbClr val="000000"/>
                </a:solidFill>
                <a:latin typeface="+mn-lt"/>
              </a:rPr>
              <a:t>Culture for Safety</a:t>
            </a:r>
          </a:p>
          <a:p>
            <a:pPr algn="ctr"/>
            <a:endParaRPr lang="en-GB" sz="1600" dirty="0">
              <a:solidFill>
                <a:srgbClr val="000000"/>
              </a:solidFill>
              <a:latin typeface="+mn-lt"/>
            </a:endParaRPr>
          </a:p>
        </p:txBody>
      </p:sp>
      <p:sp>
        <p:nvSpPr>
          <p:cNvPr id="33" name="TextBox 32">
            <a:extLst>
              <a:ext uri="{FF2B5EF4-FFF2-40B4-BE49-F238E27FC236}">
                <a16:creationId xmlns="" xmlns:a16="http://schemas.microsoft.com/office/drawing/2014/main" id="{9A349D32-7146-DD47-88F0-87E9F8907CC4}"/>
              </a:ext>
            </a:extLst>
          </p:cNvPr>
          <p:cNvSpPr txBox="1"/>
          <p:nvPr/>
        </p:nvSpPr>
        <p:spPr>
          <a:xfrm>
            <a:off x="8027001" y="2983309"/>
            <a:ext cx="1735243" cy="892552"/>
          </a:xfrm>
          <a:prstGeom prst="rect">
            <a:avLst/>
          </a:prstGeom>
          <a:solidFill>
            <a:schemeClr val="tx2">
              <a:lumMod val="40000"/>
              <a:lumOff val="60000"/>
            </a:schemeClr>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GB" sz="1300" dirty="0">
                <a:solidFill>
                  <a:srgbClr val="000000"/>
                </a:solidFill>
                <a:latin typeface="+mn-lt"/>
              </a:rPr>
              <a:t>R13: Measurement, assessment and improvement of the management system</a:t>
            </a:r>
          </a:p>
        </p:txBody>
      </p:sp>
      <p:sp>
        <p:nvSpPr>
          <p:cNvPr id="34" name="TextBox 33">
            <a:extLst>
              <a:ext uri="{FF2B5EF4-FFF2-40B4-BE49-F238E27FC236}">
                <a16:creationId xmlns="" xmlns:a16="http://schemas.microsoft.com/office/drawing/2014/main" id="{8B943F4C-8B34-5E41-A0A3-8748191C17ED}"/>
              </a:ext>
            </a:extLst>
          </p:cNvPr>
          <p:cNvSpPr txBox="1"/>
          <p:nvPr/>
        </p:nvSpPr>
        <p:spPr>
          <a:xfrm>
            <a:off x="8031127" y="3964125"/>
            <a:ext cx="1690172" cy="1092607"/>
          </a:xfrm>
          <a:prstGeom prst="rect">
            <a:avLst/>
          </a:prstGeom>
          <a:solidFill>
            <a:schemeClr val="tx2">
              <a:lumMod val="40000"/>
              <a:lumOff val="60000"/>
            </a:schemeClr>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GB" sz="1300" dirty="0">
                <a:solidFill>
                  <a:srgbClr val="000000"/>
                </a:solidFill>
              </a:rPr>
              <a:t>R14: Measurement, assessment and improvement of the management system</a:t>
            </a:r>
          </a:p>
        </p:txBody>
      </p:sp>
      <p:sp>
        <p:nvSpPr>
          <p:cNvPr id="35" name="TextBox 34">
            <a:extLst>
              <a:ext uri="{FF2B5EF4-FFF2-40B4-BE49-F238E27FC236}">
                <a16:creationId xmlns="" xmlns:a16="http://schemas.microsoft.com/office/drawing/2014/main" id="{82F5D85D-6CEC-3E47-940A-C33445123ABB}"/>
              </a:ext>
            </a:extLst>
          </p:cNvPr>
          <p:cNvSpPr txBox="1"/>
          <p:nvPr/>
        </p:nvSpPr>
        <p:spPr>
          <a:xfrm>
            <a:off x="8022178" y="2142737"/>
            <a:ext cx="1767260" cy="584775"/>
          </a:xfrm>
          <a:prstGeom prst="rect">
            <a:avLst/>
          </a:prstGeom>
          <a:solidFill>
            <a:schemeClr val="bg1">
              <a:lumMod val="85000"/>
            </a:schemeClr>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en-GB" sz="1600" dirty="0">
                <a:solidFill>
                  <a:srgbClr val="000000"/>
                </a:solidFill>
              </a:rPr>
              <a:t>R12: Fostering a culture for </a:t>
            </a:r>
            <a:r>
              <a:rPr lang="en-GB" sz="1600" dirty="0" smtClean="0">
                <a:solidFill>
                  <a:srgbClr val="000000"/>
                </a:solidFill>
              </a:rPr>
              <a:t>safety</a:t>
            </a:r>
            <a:endParaRPr lang="en-GB" sz="1600" dirty="0">
              <a:solidFill>
                <a:srgbClr val="000000"/>
              </a:solidFill>
            </a:endParaRPr>
          </a:p>
        </p:txBody>
      </p:sp>
      <p:sp>
        <p:nvSpPr>
          <p:cNvPr id="42" name="TextBox 41">
            <a:extLst>
              <a:ext uri="{FF2B5EF4-FFF2-40B4-BE49-F238E27FC236}">
                <a16:creationId xmlns="" xmlns:a16="http://schemas.microsoft.com/office/drawing/2014/main" id="{15FD49B5-D9D0-6249-B4EC-72DC763BAD09}"/>
              </a:ext>
            </a:extLst>
          </p:cNvPr>
          <p:cNvSpPr txBox="1"/>
          <p:nvPr/>
        </p:nvSpPr>
        <p:spPr>
          <a:xfrm>
            <a:off x="199631" y="1276191"/>
            <a:ext cx="1756606" cy="830997"/>
          </a:xfrm>
          <a:prstGeom prst="rect">
            <a:avLst/>
          </a:prstGeom>
          <a:solidFill>
            <a:srgbClr val="92D050"/>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en-GB" sz="1600" dirty="0">
                <a:solidFill>
                  <a:srgbClr val="000000"/>
                </a:solidFill>
              </a:rPr>
              <a:t>R1: Achieving the fundamental safety objective</a:t>
            </a:r>
          </a:p>
        </p:txBody>
      </p:sp>
      <p:sp>
        <p:nvSpPr>
          <p:cNvPr id="45" name="TextBox 44">
            <a:extLst>
              <a:ext uri="{FF2B5EF4-FFF2-40B4-BE49-F238E27FC236}">
                <a16:creationId xmlns="" xmlns:a16="http://schemas.microsoft.com/office/drawing/2014/main" id="{DCDD8EDC-EE7E-344A-9E27-47B992B0940B}"/>
              </a:ext>
            </a:extLst>
          </p:cNvPr>
          <p:cNvSpPr txBox="1"/>
          <p:nvPr/>
        </p:nvSpPr>
        <p:spPr>
          <a:xfrm>
            <a:off x="174823" y="2978487"/>
            <a:ext cx="1781414" cy="830997"/>
          </a:xfrm>
          <a:prstGeom prst="rect">
            <a:avLst/>
          </a:prstGeom>
          <a:solidFill>
            <a:schemeClr val="accent2">
              <a:lumMod val="60000"/>
              <a:lumOff val="40000"/>
            </a:schemeClr>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GB" sz="1200" dirty="0">
                <a:solidFill>
                  <a:srgbClr val="000000"/>
                </a:solidFill>
                <a:latin typeface="+mn-lt"/>
              </a:rPr>
              <a:t>R3: Responsibility of Senior Management for the Management System</a:t>
            </a:r>
          </a:p>
        </p:txBody>
      </p:sp>
      <p:sp>
        <p:nvSpPr>
          <p:cNvPr id="46" name="TextBox 45">
            <a:extLst>
              <a:ext uri="{FF2B5EF4-FFF2-40B4-BE49-F238E27FC236}">
                <a16:creationId xmlns="" xmlns:a16="http://schemas.microsoft.com/office/drawing/2014/main" id="{EEEA30BD-FBF2-4243-B2EB-1F873AAC186E}"/>
              </a:ext>
            </a:extLst>
          </p:cNvPr>
          <p:cNvSpPr txBox="1"/>
          <p:nvPr/>
        </p:nvSpPr>
        <p:spPr>
          <a:xfrm>
            <a:off x="188977" y="2171223"/>
            <a:ext cx="1767260" cy="738664"/>
          </a:xfrm>
          <a:prstGeom prst="rect">
            <a:avLst/>
          </a:prstGeom>
          <a:solidFill>
            <a:srgbClr val="FF0000"/>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en-GB" sz="1400" dirty="0">
                <a:solidFill>
                  <a:srgbClr val="000000"/>
                </a:solidFill>
              </a:rPr>
              <a:t>R2: Demonstration leadership for safety by managers</a:t>
            </a:r>
          </a:p>
        </p:txBody>
      </p:sp>
      <p:sp>
        <p:nvSpPr>
          <p:cNvPr id="48" name="TextBox 47">
            <a:extLst>
              <a:ext uri="{FF2B5EF4-FFF2-40B4-BE49-F238E27FC236}">
                <a16:creationId xmlns="" xmlns:a16="http://schemas.microsoft.com/office/drawing/2014/main" id="{921A3075-73EF-2B47-BC0B-5B8F705DA250}"/>
              </a:ext>
            </a:extLst>
          </p:cNvPr>
          <p:cNvSpPr txBox="1"/>
          <p:nvPr/>
        </p:nvSpPr>
        <p:spPr>
          <a:xfrm>
            <a:off x="174824" y="3891040"/>
            <a:ext cx="1781414" cy="646331"/>
          </a:xfrm>
          <a:prstGeom prst="rect">
            <a:avLst/>
          </a:prstGeom>
          <a:solidFill>
            <a:schemeClr val="accent2">
              <a:lumMod val="60000"/>
              <a:lumOff val="40000"/>
            </a:schemeClr>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GB" sz="1200" dirty="0">
                <a:solidFill>
                  <a:srgbClr val="000000"/>
                </a:solidFill>
              </a:rPr>
              <a:t>R4: Goals, strategies, plans and objectives</a:t>
            </a:r>
          </a:p>
          <a:p>
            <a:endParaRPr lang="en-GB" sz="1200" dirty="0">
              <a:solidFill>
                <a:srgbClr val="000000"/>
              </a:solidFill>
            </a:endParaRPr>
          </a:p>
        </p:txBody>
      </p:sp>
      <p:sp>
        <p:nvSpPr>
          <p:cNvPr id="49" name="TextBox 48">
            <a:extLst>
              <a:ext uri="{FF2B5EF4-FFF2-40B4-BE49-F238E27FC236}">
                <a16:creationId xmlns="" xmlns:a16="http://schemas.microsoft.com/office/drawing/2014/main" id="{FCEE4647-8580-A446-86FB-E15D6E17706A}"/>
              </a:ext>
            </a:extLst>
          </p:cNvPr>
          <p:cNvSpPr txBox="1"/>
          <p:nvPr/>
        </p:nvSpPr>
        <p:spPr>
          <a:xfrm>
            <a:off x="174823" y="4612521"/>
            <a:ext cx="1781414" cy="646331"/>
          </a:xfrm>
          <a:prstGeom prst="rect">
            <a:avLst/>
          </a:prstGeom>
          <a:solidFill>
            <a:schemeClr val="accent2">
              <a:lumMod val="60000"/>
              <a:lumOff val="40000"/>
            </a:schemeClr>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GB" sz="1200" dirty="0">
                <a:solidFill>
                  <a:srgbClr val="000000"/>
                </a:solidFill>
              </a:rPr>
              <a:t>R5: Interaction with interested parties</a:t>
            </a:r>
          </a:p>
          <a:p>
            <a:endParaRPr lang="en-GB" sz="1200" dirty="0">
              <a:solidFill>
                <a:srgbClr val="000000"/>
              </a:solidFill>
            </a:endParaRPr>
          </a:p>
        </p:txBody>
      </p:sp>
      <p:sp>
        <p:nvSpPr>
          <p:cNvPr id="50" name="TextBox 49">
            <a:extLst>
              <a:ext uri="{FF2B5EF4-FFF2-40B4-BE49-F238E27FC236}">
                <a16:creationId xmlns="" xmlns:a16="http://schemas.microsoft.com/office/drawing/2014/main" id="{762338F3-186C-4543-BC9D-4584EB7221C7}"/>
              </a:ext>
            </a:extLst>
          </p:cNvPr>
          <p:cNvSpPr txBox="1"/>
          <p:nvPr/>
        </p:nvSpPr>
        <p:spPr>
          <a:xfrm>
            <a:off x="174823" y="5347662"/>
            <a:ext cx="1776536" cy="646331"/>
          </a:xfrm>
          <a:prstGeom prst="rect">
            <a:avLst/>
          </a:prstGeom>
          <a:solidFill>
            <a:schemeClr val="accent2">
              <a:lumMod val="60000"/>
              <a:lumOff val="40000"/>
            </a:schemeClr>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GB" sz="1200" dirty="0">
                <a:solidFill>
                  <a:srgbClr val="000000"/>
                </a:solidFill>
              </a:rPr>
              <a:t>R6: Integration of the Management System</a:t>
            </a:r>
          </a:p>
          <a:p>
            <a:endParaRPr lang="en-GB" sz="1200" dirty="0">
              <a:solidFill>
                <a:srgbClr val="000000"/>
              </a:solidFill>
            </a:endParaRPr>
          </a:p>
        </p:txBody>
      </p:sp>
      <p:sp>
        <p:nvSpPr>
          <p:cNvPr id="51" name="TextBox 50">
            <a:extLst>
              <a:ext uri="{FF2B5EF4-FFF2-40B4-BE49-F238E27FC236}">
                <a16:creationId xmlns="" xmlns:a16="http://schemas.microsoft.com/office/drawing/2014/main" id="{F0DBBA65-2449-1B42-A32F-0963C511FFC9}"/>
              </a:ext>
            </a:extLst>
          </p:cNvPr>
          <p:cNvSpPr txBox="1"/>
          <p:nvPr/>
        </p:nvSpPr>
        <p:spPr>
          <a:xfrm>
            <a:off x="2144688" y="5374958"/>
            <a:ext cx="1606183" cy="646331"/>
          </a:xfrm>
          <a:prstGeom prst="rect">
            <a:avLst/>
          </a:prstGeom>
          <a:solidFill>
            <a:schemeClr val="accent2">
              <a:lumMod val="60000"/>
              <a:lumOff val="40000"/>
            </a:schemeClr>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GB" sz="1200" dirty="0">
                <a:solidFill>
                  <a:srgbClr val="000000"/>
                </a:solidFill>
              </a:rPr>
              <a:t>R7: Application of the Graded Approach</a:t>
            </a:r>
          </a:p>
        </p:txBody>
      </p:sp>
      <p:sp>
        <p:nvSpPr>
          <p:cNvPr id="52" name="TextBox 51">
            <a:extLst>
              <a:ext uri="{FF2B5EF4-FFF2-40B4-BE49-F238E27FC236}">
                <a16:creationId xmlns="" xmlns:a16="http://schemas.microsoft.com/office/drawing/2014/main" id="{8F78DF40-9BB4-B647-B1AD-9A131CA7DDF8}"/>
              </a:ext>
            </a:extLst>
          </p:cNvPr>
          <p:cNvSpPr txBox="1"/>
          <p:nvPr/>
        </p:nvSpPr>
        <p:spPr>
          <a:xfrm>
            <a:off x="3884296" y="5374958"/>
            <a:ext cx="1831387" cy="646331"/>
          </a:xfrm>
          <a:prstGeom prst="rect">
            <a:avLst/>
          </a:prstGeom>
          <a:solidFill>
            <a:schemeClr val="accent2">
              <a:lumMod val="60000"/>
              <a:lumOff val="40000"/>
            </a:schemeClr>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GB" sz="1200" dirty="0">
                <a:solidFill>
                  <a:srgbClr val="000000"/>
                </a:solidFill>
              </a:rPr>
              <a:t>R8: Documentation of the Management System</a:t>
            </a:r>
          </a:p>
        </p:txBody>
      </p:sp>
      <p:sp>
        <p:nvSpPr>
          <p:cNvPr id="53" name="TextBox 52">
            <a:extLst>
              <a:ext uri="{FF2B5EF4-FFF2-40B4-BE49-F238E27FC236}">
                <a16:creationId xmlns="" xmlns:a16="http://schemas.microsoft.com/office/drawing/2014/main" id="{39898B42-4623-D249-B497-840837AADD83}"/>
              </a:ext>
            </a:extLst>
          </p:cNvPr>
          <p:cNvSpPr txBox="1"/>
          <p:nvPr/>
        </p:nvSpPr>
        <p:spPr>
          <a:xfrm>
            <a:off x="174823" y="6108392"/>
            <a:ext cx="1767259" cy="646331"/>
          </a:xfrm>
          <a:prstGeom prst="rect">
            <a:avLst/>
          </a:prstGeom>
          <a:solidFill>
            <a:schemeClr val="accent2">
              <a:lumMod val="60000"/>
              <a:lumOff val="40000"/>
            </a:schemeClr>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GB" sz="1200" dirty="0">
                <a:solidFill>
                  <a:srgbClr val="000000"/>
                </a:solidFill>
              </a:rPr>
              <a:t>R9: Provision of Resources</a:t>
            </a:r>
          </a:p>
          <a:p>
            <a:endParaRPr lang="en-GB" sz="1200" dirty="0">
              <a:solidFill>
                <a:srgbClr val="000000"/>
              </a:solidFill>
            </a:endParaRPr>
          </a:p>
        </p:txBody>
      </p:sp>
      <p:sp>
        <p:nvSpPr>
          <p:cNvPr id="54" name="TextBox 53">
            <a:extLst>
              <a:ext uri="{FF2B5EF4-FFF2-40B4-BE49-F238E27FC236}">
                <a16:creationId xmlns="" xmlns:a16="http://schemas.microsoft.com/office/drawing/2014/main" id="{8FABECC1-C631-0043-A184-5A113489F12A}"/>
              </a:ext>
            </a:extLst>
          </p:cNvPr>
          <p:cNvSpPr txBox="1"/>
          <p:nvPr/>
        </p:nvSpPr>
        <p:spPr>
          <a:xfrm>
            <a:off x="2134953" y="6129665"/>
            <a:ext cx="1609675" cy="646331"/>
          </a:xfrm>
          <a:prstGeom prst="rect">
            <a:avLst/>
          </a:prstGeom>
          <a:solidFill>
            <a:schemeClr val="accent2">
              <a:lumMod val="60000"/>
              <a:lumOff val="40000"/>
            </a:schemeClr>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GB" sz="1200" dirty="0">
                <a:solidFill>
                  <a:srgbClr val="000000"/>
                </a:solidFill>
              </a:rPr>
              <a:t>R10: Management of Processes and Activities</a:t>
            </a:r>
          </a:p>
        </p:txBody>
      </p:sp>
      <p:sp>
        <p:nvSpPr>
          <p:cNvPr id="55" name="TextBox 54">
            <a:extLst>
              <a:ext uri="{FF2B5EF4-FFF2-40B4-BE49-F238E27FC236}">
                <a16:creationId xmlns="" xmlns:a16="http://schemas.microsoft.com/office/drawing/2014/main" id="{B94EF408-4764-5C41-A4A2-E3941647A416}"/>
              </a:ext>
            </a:extLst>
          </p:cNvPr>
          <p:cNvSpPr txBox="1"/>
          <p:nvPr/>
        </p:nvSpPr>
        <p:spPr>
          <a:xfrm>
            <a:off x="3884296" y="6130083"/>
            <a:ext cx="1866145" cy="646331"/>
          </a:xfrm>
          <a:prstGeom prst="rect">
            <a:avLst/>
          </a:prstGeom>
          <a:solidFill>
            <a:schemeClr val="accent2">
              <a:lumMod val="60000"/>
              <a:lumOff val="40000"/>
            </a:schemeClr>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GB" sz="1200" dirty="0">
                <a:solidFill>
                  <a:srgbClr val="000000"/>
                </a:solidFill>
              </a:rPr>
              <a:t>R11: Management of the Supply Chain</a:t>
            </a:r>
          </a:p>
          <a:p>
            <a:endParaRPr lang="en-GB" sz="1200" dirty="0">
              <a:solidFill>
                <a:srgbClr val="000000"/>
              </a:solidFill>
            </a:endParaRPr>
          </a:p>
        </p:txBody>
      </p:sp>
      <p:sp>
        <p:nvSpPr>
          <p:cNvPr id="56" name="TextBox 55">
            <a:extLst>
              <a:ext uri="{FF2B5EF4-FFF2-40B4-BE49-F238E27FC236}">
                <a16:creationId xmlns="" xmlns:a16="http://schemas.microsoft.com/office/drawing/2014/main" id="{37C606D6-821F-6A4D-9F76-757E8180BE8E}"/>
              </a:ext>
            </a:extLst>
          </p:cNvPr>
          <p:cNvSpPr txBox="1"/>
          <p:nvPr/>
        </p:nvSpPr>
        <p:spPr>
          <a:xfrm>
            <a:off x="3976434" y="1221328"/>
            <a:ext cx="5800318" cy="584775"/>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en-GB" sz="1600" dirty="0">
                <a:solidFill>
                  <a:srgbClr val="000000"/>
                </a:solidFill>
                <a:latin typeface="+mn-lt"/>
              </a:rPr>
              <a:t>Responsibility for Integration of Safety into the Management System</a:t>
            </a:r>
          </a:p>
        </p:txBody>
      </p:sp>
      <p:sp>
        <p:nvSpPr>
          <p:cNvPr id="58" name="TextBox 57">
            <a:extLst>
              <a:ext uri="{FF2B5EF4-FFF2-40B4-BE49-F238E27FC236}">
                <a16:creationId xmlns="" xmlns:a16="http://schemas.microsoft.com/office/drawing/2014/main" id="{54D8378D-835D-5E43-8C02-AFE5E12C517B}"/>
              </a:ext>
            </a:extLst>
          </p:cNvPr>
          <p:cNvSpPr txBox="1"/>
          <p:nvPr/>
        </p:nvSpPr>
        <p:spPr>
          <a:xfrm>
            <a:off x="6188307" y="5301208"/>
            <a:ext cx="3363416" cy="338554"/>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en-GB" sz="1600" dirty="0">
                <a:solidFill>
                  <a:srgbClr val="000000"/>
                </a:solidFill>
                <a:latin typeface="+mn-lt"/>
              </a:rPr>
              <a:t>The Management System</a:t>
            </a:r>
          </a:p>
        </p:txBody>
      </p:sp>
      <p:sp>
        <p:nvSpPr>
          <p:cNvPr id="59" name="TextBox 58">
            <a:extLst>
              <a:ext uri="{FF2B5EF4-FFF2-40B4-BE49-F238E27FC236}">
                <a16:creationId xmlns="" xmlns:a16="http://schemas.microsoft.com/office/drawing/2014/main" id="{3C3EB98C-BCF9-8C43-839B-94122A5811B2}"/>
              </a:ext>
            </a:extLst>
          </p:cNvPr>
          <p:cNvSpPr txBox="1"/>
          <p:nvPr/>
        </p:nvSpPr>
        <p:spPr>
          <a:xfrm>
            <a:off x="6279147" y="5661248"/>
            <a:ext cx="3259869" cy="338554"/>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en-GB" sz="1600" dirty="0">
                <a:solidFill>
                  <a:srgbClr val="000000"/>
                </a:solidFill>
                <a:latin typeface="+mn-lt"/>
              </a:rPr>
              <a:t>Management of Resources</a:t>
            </a:r>
          </a:p>
        </p:txBody>
      </p:sp>
      <p:sp>
        <p:nvSpPr>
          <p:cNvPr id="60" name="TextBox 59">
            <a:extLst>
              <a:ext uri="{FF2B5EF4-FFF2-40B4-BE49-F238E27FC236}">
                <a16:creationId xmlns="" xmlns:a16="http://schemas.microsoft.com/office/drawing/2014/main" id="{055FF7A8-0576-094F-B617-08C161F55EFB}"/>
              </a:ext>
            </a:extLst>
          </p:cNvPr>
          <p:cNvSpPr txBox="1"/>
          <p:nvPr/>
        </p:nvSpPr>
        <p:spPr>
          <a:xfrm>
            <a:off x="6279147" y="6129665"/>
            <a:ext cx="3120347" cy="584775"/>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en-GB" sz="1600" dirty="0">
                <a:solidFill>
                  <a:srgbClr val="000000"/>
                </a:solidFill>
                <a:latin typeface="+mn-lt"/>
              </a:rPr>
              <a:t>Management of Processes and Activities</a:t>
            </a:r>
          </a:p>
        </p:txBody>
      </p:sp>
      <p:sp>
        <p:nvSpPr>
          <p:cNvPr id="29" name="Title 1"/>
          <p:cNvSpPr txBox="1">
            <a:spLocks/>
          </p:cNvSpPr>
          <p:nvPr/>
        </p:nvSpPr>
        <p:spPr>
          <a:xfrm>
            <a:off x="0" y="15766"/>
            <a:ext cx="9906000" cy="740979"/>
          </a:xfrm>
          <a:prstGeom prst="rect">
            <a:avLst/>
          </a:prstGeom>
        </p:spPr>
        <p:txBody>
          <a:bodyPr vert="horz" lIns="72000" tIns="36000" rIns="0" bIns="0" rtlCol="0" anchor="ctr">
            <a:noAutofit/>
          </a:bodyPr>
          <a:lstStyle>
            <a:lvl1pPr algn="l" defTabSz="914400" rtl="0" eaLnBrk="1" latinLnBrk="0" hangingPunct="1">
              <a:spcBef>
                <a:spcPct val="0"/>
              </a:spcBef>
              <a:buNone/>
              <a:defRPr sz="3600" b="1" kern="1200">
                <a:solidFill>
                  <a:schemeClr val="tx1"/>
                </a:solidFill>
                <a:latin typeface="Calibri" panose="020F0502020204030204" pitchFamily="34" charset="0"/>
                <a:ea typeface="+mj-ea"/>
                <a:cs typeface="+mj-cs"/>
              </a:defRPr>
            </a:lvl1pPr>
          </a:lstStyle>
          <a:p>
            <a:r>
              <a:rPr lang="en-GB" kern="0" dirty="0"/>
              <a:t>GSR Part 2 Leadership &amp; Management for Safety</a:t>
            </a:r>
          </a:p>
        </p:txBody>
      </p:sp>
      <p:sp>
        <p:nvSpPr>
          <p:cNvPr id="36" name="Slide Number Placeholder 5"/>
          <p:cNvSpPr>
            <a:spLocks noGrp="1"/>
          </p:cNvSpPr>
          <p:nvPr>
            <p:ph type="sldNum" sz="quarter" idx="12"/>
          </p:nvPr>
        </p:nvSpPr>
        <p:spPr>
          <a:xfrm>
            <a:off x="9180000" y="6480000"/>
            <a:ext cx="540000" cy="252000"/>
          </a:xfrm>
        </p:spPr>
        <p:txBody>
          <a:bodyPr/>
          <a:lstStyle/>
          <a:p>
            <a:fld id="{23A0628E-C12F-4F8C-9895-BCD5E30100D3}" type="slidenum">
              <a:rPr lang="en-US" smtClean="0"/>
              <a:pPr/>
              <a:t>8</a:t>
            </a:fld>
            <a:endParaRPr lang="en-US" dirty="0"/>
          </a:p>
        </p:txBody>
      </p:sp>
      <p:sp>
        <p:nvSpPr>
          <p:cNvPr id="37" name="Date Placeholder 13"/>
          <p:cNvSpPr txBox="1">
            <a:spLocks/>
          </p:cNvSpPr>
          <p:nvPr/>
        </p:nvSpPr>
        <p:spPr bwMode="white">
          <a:xfrm>
            <a:off x="6812400" y="6587696"/>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ct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smtClean="0"/>
              <a:t>07-18 May - 18-29 June  2018</a:t>
            </a:r>
          </a:p>
        </p:txBody>
      </p:sp>
    </p:spTree>
    <p:extLst>
      <p:ext uri="{BB962C8B-B14F-4D97-AF65-F5344CB8AC3E}">
        <p14:creationId xmlns:p14="http://schemas.microsoft.com/office/powerpoint/2010/main" val="3609029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0" presetClass="exit" presetSubtype="0" fill="hold" grpId="1" nodeType="clickEffect">
                                  <p:stCondLst>
                                    <p:cond delay="0"/>
                                  </p:stCondLst>
                                  <p:childTnLst>
                                    <p:animEffect transition="out" filter="fade">
                                      <p:cBhvr>
                                        <p:cTn id="38" dur="500"/>
                                        <p:tgtEl>
                                          <p:spTgt spid="56"/>
                                        </p:tgtEl>
                                      </p:cBhvr>
                                    </p:animEffect>
                                    <p:set>
                                      <p:cBhvr>
                                        <p:cTn id="39" dur="1" fill="hold">
                                          <p:stCondLst>
                                            <p:cond delay="499"/>
                                          </p:stCondLst>
                                        </p:cTn>
                                        <p:tgtEl>
                                          <p:spTgt spid="56"/>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58"/>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50"/>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51"/>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grpId="0" nodeType="clickEffect">
                                  <p:stCondLst>
                                    <p:cond delay="0"/>
                                  </p:stCondLst>
                                  <p:childTnLst>
                                    <p:set>
                                      <p:cBhvr>
                                        <p:cTn id="55" dur="1" fill="hold">
                                          <p:stCondLst>
                                            <p:cond delay="0"/>
                                          </p:stCondLst>
                                        </p:cTn>
                                        <p:tgtEl>
                                          <p:spTgt spid="52"/>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10" presetClass="exit" presetSubtype="0" fill="hold" grpId="1" nodeType="clickEffect">
                                  <p:stCondLst>
                                    <p:cond delay="0"/>
                                  </p:stCondLst>
                                  <p:childTnLst>
                                    <p:animEffect transition="out" filter="fade">
                                      <p:cBhvr>
                                        <p:cTn id="59" dur="500"/>
                                        <p:tgtEl>
                                          <p:spTgt spid="58"/>
                                        </p:tgtEl>
                                      </p:cBhvr>
                                    </p:animEffect>
                                    <p:set>
                                      <p:cBhvr>
                                        <p:cTn id="60" dur="1" fill="hold">
                                          <p:stCondLst>
                                            <p:cond delay="499"/>
                                          </p:stCondLst>
                                        </p:cTn>
                                        <p:tgtEl>
                                          <p:spTgt spid="58"/>
                                        </p:tgtEl>
                                        <p:attrNameLst>
                                          <p:attrName>style.visibility</p:attrName>
                                        </p:attrNameLst>
                                      </p:cBhvr>
                                      <p:to>
                                        <p:strVal val="hidden"/>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59"/>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53"/>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0" presetClass="exit" presetSubtype="0" fill="hold" grpId="1" nodeType="clickEffect">
                                  <p:stCondLst>
                                    <p:cond delay="0"/>
                                  </p:stCondLst>
                                  <p:childTnLst>
                                    <p:animEffect transition="out" filter="fade">
                                      <p:cBhvr>
                                        <p:cTn id="72" dur="500"/>
                                        <p:tgtEl>
                                          <p:spTgt spid="59"/>
                                        </p:tgtEl>
                                      </p:cBhvr>
                                    </p:animEffect>
                                    <p:set>
                                      <p:cBhvr>
                                        <p:cTn id="73" dur="1" fill="hold">
                                          <p:stCondLst>
                                            <p:cond delay="499"/>
                                          </p:stCondLst>
                                        </p:cTn>
                                        <p:tgtEl>
                                          <p:spTgt spid="59"/>
                                        </p:tgtEl>
                                        <p:attrNameLst>
                                          <p:attrName>style.visibility</p:attrName>
                                        </p:attrNameLst>
                                      </p:cBhvr>
                                      <p:to>
                                        <p:strVal val="hidden"/>
                                      </p:to>
                                    </p:set>
                                  </p:childTnLst>
                                </p:cTn>
                              </p:par>
                            </p:childTnLst>
                          </p:cTn>
                        </p:par>
                      </p:childTnLst>
                    </p:cTn>
                  </p:par>
                  <p:par>
                    <p:cTn id="74" fill="hold">
                      <p:stCondLst>
                        <p:cond delay="indefinite"/>
                      </p:stCondLst>
                      <p:childTnLst>
                        <p:par>
                          <p:cTn id="75" fill="hold">
                            <p:stCondLst>
                              <p:cond delay="0"/>
                            </p:stCondLst>
                            <p:childTnLst>
                              <p:par>
                                <p:cTn id="76" presetID="1" presetClass="entr" presetSubtype="0" fill="hold" grpId="0" nodeType="clickEffect">
                                  <p:stCondLst>
                                    <p:cond delay="0"/>
                                  </p:stCondLst>
                                  <p:childTnLst>
                                    <p:set>
                                      <p:cBhvr>
                                        <p:cTn id="77" dur="1" fill="hold">
                                          <p:stCondLst>
                                            <p:cond delay="0"/>
                                          </p:stCondLst>
                                        </p:cTn>
                                        <p:tgtEl>
                                          <p:spTgt spid="60"/>
                                        </p:tgtEl>
                                        <p:attrNameLst>
                                          <p:attrName>style.visibility</p:attrName>
                                        </p:attrNameLst>
                                      </p:cBhvr>
                                      <p:to>
                                        <p:strVal val="visible"/>
                                      </p:to>
                                    </p:set>
                                  </p:childTnLst>
                                </p:cTn>
                              </p:par>
                            </p:childTnLst>
                          </p:cTn>
                        </p:par>
                      </p:childTnLst>
                    </p:cTn>
                  </p:par>
                  <p:par>
                    <p:cTn id="78" fill="hold">
                      <p:stCondLst>
                        <p:cond delay="indefinite"/>
                      </p:stCondLst>
                      <p:childTnLst>
                        <p:par>
                          <p:cTn id="79" fill="hold">
                            <p:stCondLst>
                              <p:cond delay="0"/>
                            </p:stCondLst>
                            <p:childTnLst>
                              <p:par>
                                <p:cTn id="80" presetID="1" presetClass="entr" presetSubtype="0" fill="hold" grpId="0" nodeType="clickEffect">
                                  <p:stCondLst>
                                    <p:cond delay="0"/>
                                  </p:stCondLst>
                                  <p:childTnLst>
                                    <p:set>
                                      <p:cBhvr>
                                        <p:cTn id="81" dur="1" fill="hold">
                                          <p:stCondLst>
                                            <p:cond delay="0"/>
                                          </p:stCondLst>
                                        </p:cTn>
                                        <p:tgtEl>
                                          <p:spTgt spid="54"/>
                                        </p:tgtEl>
                                        <p:attrNameLst>
                                          <p:attrName>style.visibility</p:attrName>
                                        </p:attrNameLst>
                                      </p:cBhvr>
                                      <p:to>
                                        <p:strVal val="visible"/>
                                      </p:to>
                                    </p:set>
                                  </p:childTnLst>
                                </p:cTn>
                              </p:par>
                            </p:childTnLst>
                          </p:cTn>
                        </p:par>
                      </p:childTnLst>
                    </p:cTn>
                  </p:par>
                  <p:par>
                    <p:cTn id="82" fill="hold">
                      <p:stCondLst>
                        <p:cond delay="indefinite"/>
                      </p:stCondLst>
                      <p:childTnLst>
                        <p:par>
                          <p:cTn id="83" fill="hold">
                            <p:stCondLst>
                              <p:cond delay="0"/>
                            </p:stCondLst>
                            <p:childTnLst>
                              <p:par>
                                <p:cTn id="84" presetID="1" presetClass="entr" presetSubtype="0" fill="hold" grpId="0" nodeType="clickEffect">
                                  <p:stCondLst>
                                    <p:cond delay="0"/>
                                  </p:stCondLst>
                                  <p:childTnLst>
                                    <p:set>
                                      <p:cBhvr>
                                        <p:cTn id="85" dur="1" fill="hold">
                                          <p:stCondLst>
                                            <p:cond delay="0"/>
                                          </p:stCondLst>
                                        </p:cTn>
                                        <p:tgtEl>
                                          <p:spTgt spid="55"/>
                                        </p:tgtEl>
                                        <p:attrNameLst>
                                          <p:attrName>style.visibility</p:attrName>
                                        </p:attrNameLst>
                                      </p:cBhvr>
                                      <p:to>
                                        <p:strVal val="visible"/>
                                      </p:to>
                                    </p:set>
                                  </p:childTnLst>
                                </p:cTn>
                              </p:par>
                            </p:childTnLst>
                          </p:cTn>
                        </p:par>
                      </p:childTnLst>
                    </p:cTn>
                  </p:par>
                  <p:par>
                    <p:cTn id="86" fill="hold">
                      <p:stCondLst>
                        <p:cond delay="indefinite"/>
                      </p:stCondLst>
                      <p:childTnLst>
                        <p:par>
                          <p:cTn id="87" fill="hold">
                            <p:stCondLst>
                              <p:cond delay="0"/>
                            </p:stCondLst>
                            <p:childTnLst>
                              <p:par>
                                <p:cTn id="88" presetID="10" presetClass="exit" presetSubtype="0" fill="hold" grpId="1" nodeType="clickEffect">
                                  <p:stCondLst>
                                    <p:cond delay="0"/>
                                  </p:stCondLst>
                                  <p:childTnLst>
                                    <p:animEffect transition="out" filter="fade">
                                      <p:cBhvr>
                                        <p:cTn id="89" dur="500"/>
                                        <p:tgtEl>
                                          <p:spTgt spid="60"/>
                                        </p:tgtEl>
                                      </p:cBhvr>
                                    </p:animEffect>
                                    <p:set>
                                      <p:cBhvr>
                                        <p:cTn id="90" dur="1" fill="hold">
                                          <p:stCondLst>
                                            <p:cond delay="499"/>
                                          </p:stCondLst>
                                        </p:cTn>
                                        <p:tgtEl>
                                          <p:spTgt spid="60"/>
                                        </p:tgtEl>
                                        <p:attrNameLst>
                                          <p:attrName>style.visibility</p:attrName>
                                        </p:attrNameLst>
                                      </p:cBhvr>
                                      <p:to>
                                        <p:strVal val="hidden"/>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32"/>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grpId="0" nodeType="clickEffect">
                                  <p:stCondLst>
                                    <p:cond delay="0"/>
                                  </p:stCondLst>
                                  <p:childTnLst>
                                    <p:set>
                                      <p:cBhvr>
                                        <p:cTn id="98" dur="1" fill="hold">
                                          <p:stCondLst>
                                            <p:cond delay="0"/>
                                          </p:stCondLst>
                                        </p:cTn>
                                        <p:tgtEl>
                                          <p:spTgt spid="35"/>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grpId="0" nodeType="clickEffect">
                                  <p:stCondLst>
                                    <p:cond delay="0"/>
                                  </p:stCondLst>
                                  <p:childTnLst>
                                    <p:set>
                                      <p:cBhvr>
                                        <p:cTn id="102" dur="1" fill="hold">
                                          <p:stCondLst>
                                            <p:cond delay="0"/>
                                          </p:stCondLst>
                                        </p:cTn>
                                        <p:tgtEl>
                                          <p:spTgt spid="31"/>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grpId="0" nodeType="clickEffect">
                                  <p:stCondLst>
                                    <p:cond delay="0"/>
                                  </p:stCondLst>
                                  <p:childTnLst>
                                    <p:set>
                                      <p:cBhvr>
                                        <p:cTn id="106" dur="1" fill="hold">
                                          <p:stCondLst>
                                            <p:cond delay="0"/>
                                          </p:stCondLst>
                                        </p:cTn>
                                        <p:tgtEl>
                                          <p:spTgt spid="33"/>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grpId="0" nodeType="clickEffect">
                                  <p:stCondLst>
                                    <p:cond delay="0"/>
                                  </p:stCondLst>
                                  <p:childTnLst>
                                    <p:set>
                                      <p:cBhvr>
                                        <p:cTn id="110"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2" grpId="0" animBg="1"/>
      <p:bldP spid="31" grpId="0" animBg="1"/>
      <p:bldP spid="32" grpId="0" animBg="1"/>
      <p:bldP spid="33" grpId="0" animBg="1"/>
      <p:bldP spid="34" grpId="0" animBg="1"/>
      <p:bldP spid="35" grpId="0" animBg="1"/>
      <p:bldP spid="42" grpId="0" animBg="1"/>
      <p:bldP spid="45" grpId="0" animBg="1"/>
      <p:bldP spid="46" grpId="0" animBg="1"/>
      <p:bldP spid="48" grpId="0" animBg="1"/>
      <p:bldP spid="49" grpId="0" animBg="1"/>
      <p:bldP spid="50" grpId="0" animBg="1"/>
      <p:bldP spid="51" grpId="0" animBg="1"/>
      <p:bldP spid="52" grpId="0" animBg="1"/>
      <p:bldP spid="53" grpId="0" animBg="1"/>
      <p:bldP spid="54" grpId="0" animBg="1"/>
      <p:bldP spid="55" grpId="0" animBg="1"/>
      <p:bldP spid="56" grpId="0"/>
      <p:bldP spid="56" grpId="1"/>
      <p:bldP spid="58" grpId="0"/>
      <p:bldP spid="58" grpId="1"/>
      <p:bldP spid="59" grpId="0"/>
      <p:bldP spid="59" grpId="1"/>
      <p:bldP spid="60" grpId="0"/>
      <p:bldP spid="60"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07442" y="116633"/>
            <a:ext cx="1854480" cy="261126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p:cNvSpPr>
            <a:spLocks noGrp="1"/>
          </p:cNvSpPr>
          <p:nvPr>
            <p:ph idx="1"/>
          </p:nvPr>
        </p:nvSpPr>
        <p:spPr/>
        <p:txBody>
          <a:bodyPr>
            <a:noAutofit/>
          </a:bodyPr>
          <a:lstStyle/>
          <a:p>
            <a:pPr marL="0" indent="0">
              <a:buNone/>
            </a:pPr>
            <a:r>
              <a:rPr lang="en-AU" sz="2400" b="1" dirty="0" smtClean="0">
                <a:latin typeface="+mn-lt"/>
              </a:rPr>
              <a:t>Req. 1: Achieving the Fundamental Safety Objective</a:t>
            </a:r>
          </a:p>
          <a:p>
            <a:pPr marL="0" indent="0">
              <a:buNone/>
            </a:pPr>
            <a:endParaRPr lang="en-AU" sz="2000" b="1" dirty="0"/>
          </a:p>
          <a:p>
            <a:pPr marL="0" indent="0">
              <a:buNone/>
            </a:pPr>
            <a:endParaRPr lang="en-AU" sz="2000" b="1" dirty="0" smtClean="0"/>
          </a:p>
          <a:p>
            <a:pPr marL="0" indent="0">
              <a:buNone/>
            </a:pPr>
            <a:endParaRPr lang="en-AU" sz="2000" b="1" dirty="0"/>
          </a:p>
          <a:p>
            <a:pPr marL="0" indent="0">
              <a:buNone/>
            </a:pPr>
            <a:endParaRPr lang="en-AU" sz="2000" b="1" dirty="0" smtClean="0"/>
          </a:p>
          <a:p>
            <a:pPr marL="0" indent="0">
              <a:buNone/>
            </a:pPr>
            <a:endParaRPr lang="en-AU" sz="2000" b="1" dirty="0"/>
          </a:p>
          <a:p>
            <a:pPr marL="0" indent="0">
              <a:buNone/>
            </a:pPr>
            <a:endParaRPr lang="en-AU" sz="2000" b="1" dirty="0" smtClean="0"/>
          </a:p>
          <a:p>
            <a:pPr marL="0" indent="0">
              <a:buNone/>
            </a:pPr>
            <a:endParaRPr lang="en-AU" sz="2000" b="1" dirty="0"/>
          </a:p>
          <a:p>
            <a:pPr marL="0" indent="0">
              <a:buNone/>
            </a:pPr>
            <a:endParaRPr lang="en-AU" sz="2000" b="1" dirty="0" smtClean="0"/>
          </a:p>
          <a:p>
            <a:pPr marL="0" indent="0">
              <a:buNone/>
            </a:pPr>
            <a:endParaRPr lang="en-AU" sz="2000" b="1" dirty="0"/>
          </a:p>
          <a:p>
            <a:pPr marL="0" indent="0" algn="ctr">
              <a:buNone/>
            </a:pPr>
            <a:r>
              <a:rPr lang="en-GB" sz="2000" dirty="0" smtClean="0">
                <a:latin typeface="+mn-lt"/>
              </a:rPr>
              <a:t>Leadership </a:t>
            </a:r>
            <a:r>
              <a:rPr lang="en-GB" sz="2000" dirty="0">
                <a:latin typeface="+mn-lt"/>
              </a:rPr>
              <a:t>for safety and management for safety are to be </a:t>
            </a:r>
            <a:r>
              <a:rPr lang="en-GB" sz="2000" dirty="0">
                <a:solidFill>
                  <a:srgbClr val="FF0000"/>
                </a:solidFill>
                <a:latin typeface="+mn-lt"/>
              </a:rPr>
              <a:t>developed together </a:t>
            </a:r>
            <a:r>
              <a:rPr lang="en-GB" sz="2000" dirty="0">
                <a:latin typeface="+mn-lt"/>
              </a:rPr>
              <a:t>and integrated so that all individuals in an organization are involved and are committed to safety and regulatory </a:t>
            </a:r>
            <a:r>
              <a:rPr lang="en-GB" sz="2000" dirty="0" smtClean="0">
                <a:latin typeface="+mn-lt"/>
              </a:rPr>
              <a:t>performance</a:t>
            </a:r>
            <a:endParaRPr lang="en-CA" sz="2000" dirty="0" smtClean="0">
              <a:latin typeface="+mn-lt"/>
            </a:endParaRPr>
          </a:p>
        </p:txBody>
      </p:sp>
      <p:grpSp>
        <p:nvGrpSpPr>
          <p:cNvPr id="14" name="Group 13"/>
          <p:cNvGrpSpPr/>
          <p:nvPr/>
        </p:nvGrpSpPr>
        <p:grpSpPr>
          <a:xfrm>
            <a:off x="640707" y="1956452"/>
            <a:ext cx="6808570" cy="3128732"/>
            <a:chOff x="467544" y="1956452"/>
            <a:chExt cx="6284834" cy="3128732"/>
          </a:xfrm>
        </p:grpSpPr>
        <p:sp>
          <p:nvSpPr>
            <p:cNvPr id="10" name="Content Placeholder 11"/>
            <p:cNvSpPr txBox="1">
              <a:spLocks/>
            </p:cNvSpPr>
            <p:nvPr/>
          </p:nvSpPr>
          <p:spPr>
            <a:xfrm>
              <a:off x="467544" y="1956452"/>
              <a:ext cx="6284834" cy="3128732"/>
            </a:xfrm>
            <a:prstGeom prst="roundRect">
              <a:avLst>
                <a:gd name="adj" fmla="val 6664"/>
              </a:avLst>
            </a:prstGeom>
            <a:solidFill>
              <a:schemeClr val="tx2">
                <a:lumMod val="40000"/>
                <a:lumOff val="60000"/>
              </a:schemeClr>
            </a:solidFill>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t">
              <a:normAutofit/>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000" b="1" i="0" u="none" strike="noStrike" kern="1200" cap="none" spc="0" normalizeH="0" baseline="0" noProof="0" dirty="0" smtClean="0">
                  <a:ln>
                    <a:noFill/>
                  </a:ln>
                  <a:solidFill>
                    <a:schemeClr val="lt1"/>
                  </a:solidFill>
                  <a:effectLst/>
                  <a:uLnTx/>
                  <a:uFillTx/>
                  <a:latin typeface="+mn-lt"/>
                  <a:ea typeface="+mn-ea"/>
                  <a:cs typeface="+mn-cs"/>
                </a:rPr>
                <a:t>Achieving the fundamental safety objective</a:t>
              </a:r>
              <a:endParaRPr kumimoji="0" lang="en-GB" sz="2000" b="1" i="0" u="none" strike="noStrike" kern="1200" cap="none" spc="0" normalizeH="0" baseline="0" noProof="0" dirty="0">
                <a:ln>
                  <a:noFill/>
                </a:ln>
                <a:solidFill>
                  <a:schemeClr val="lt1"/>
                </a:solidFill>
                <a:effectLst/>
                <a:uLnTx/>
                <a:uFillTx/>
                <a:latin typeface="+mn-lt"/>
                <a:ea typeface="+mn-ea"/>
                <a:cs typeface="+mn-cs"/>
              </a:endParaRPr>
            </a:p>
          </p:txBody>
        </p:sp>
        <p:graphicFrame>
          <p:nvGraphicFramePr>
            <p:cNvPr id="11" name="Content Placeholder 5"/>
            <p:cNvGraphicFramePr>
              <a:graphicFrameLocks/>
            </p:cNvGraphicFramePr>
            <p:nvPr>
              <p:extLst>
                <p:ext uri="{D42A27DB-BD31-4B8C-83A1-F6EECF244321}">
                  <p14:modId xmlns:p14="http://schemas.microsoft.com/office/powerpoint/2010/main" val="2633534404"/>
                </p:ext>
              </p:extLst>
            </p:nvPr>
          </p:nvGraphicFramePr>
          <p:xfrm>
            <a:off x="676947" y="2798155"/>
            <a:ext cx="5940257" cy="17701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2" name="Rounded Rectangle 11"/>
            <p:cNvSpPr/>
            <p:nvPr/>
          </p:nvSpPr>
          <p:spPr>
            <a:xfrm>
              <a:off x="609280" y="2456518"/>
              <a:ext cx="5980789" cy="327393"/>
            </a:xfrm>
            <a:prstGeom prst="roundRect">
              <a:avLst/>
            </a:prstGeom>
            <a:effectLst>
              <a:outerShdw blurRad="50800" dist="38100" dir="2700000" algn="tl" rotWithShape="0">
                <a:prstClr val="black">
                  <a:alpha val="40000"/>
                </a:prstClr>
              </a:outerShdw>
            </a:effectLst>
          </p:spPr>
          <p:style>
            <a:lnRef idx="1">
              <a:schemeClr val="dk1"/>
            </a:lnRef>
            <a:fillRef idx="3">
              <a:schemeClr val="dk1"/>
            </a:fillRef>
            <a:effectRef idx="2">
              <a:schemeClr val="dk1"/>
            </a:effectRef>
            <a:fontRef idx="minor">
              <a:schemeClr val="lt1"/>
            </a:fontRef>
          </p:style>
          <p:txBody>
            <a:bodyPr rtlCol="0" anchor="ctr"/>
            <a:lstStyle/>
            <a:p>
              <a:pPr algn="ctr"/>
              <a:r>
                <a:rPr lang="en-GB" sz="2000" dirty="0" smtClean="0"/>
                <a:t>Leadership for Safety</a:t>
              </a:r>
              <a:endParaRPr lang="en-GB" sz="2000" dirty="0"/>
            </a:p>
          </p:txBody>
        </p:sp>
        <p:sp>
          <p:nvSpPr>
            <p:cNvPr id="13" name="Rounded Rectangle 12"/>
            <p:cNvSpPr/>
            <p:nvPr/>
          </p:nvSpPr>
          <p:spPr>
            <a:xfrm>
              <a:off x="654499" y="4629455"/>
              <a:ext cx="5980789" cy="327393"/>
            </a:xfrm>
            <a:prstGeom prst="roundRect">
              <a:avLst/>
            </a:prstGeom>
            <a:solidFill>
              <a:srgbClr val="DFDA00"/>
            </a:solidFill>
            <a:ln>
              <a:noFill/>
            </a:ln>
            <a:effectLst>
              <a:outerShdw blurRad="50800" dist="38100" dir="2700000" algn="tl" rotWithShape="0">
                <a:prstClr val="black">
                  <a:alpha val="40000"/>
                </a:prstClr>
              </a:outerShdw>
            </a:effectLst>
          </p:spPr>
          <p:style>
            <a:lnRef idx="1">
              <a:schemeClr val="dk1"/>
            </a:lnRef>
            <a:fillRef idx="3">
              <a:schemeClr val="dk1"/>
            </a:fillRef>
            <a:effectRef idx="2">
              <a:schemeClr val="dk1"/>
            </a:effectRef>
            <a:fontRef idx="minor">
              <a:schemeClr val="lt1"/>
            </a:fontRef>
          </p:style>
          <p:txBody>
            <a:bodyPr rtlCol="0" anchor="ctr"/>
            <a:lstStyle/>
            <a:p>
              <a:pPr algn="ctr"/>
              <a:r>
                <a:rPr lang="en-GB" sz="2000" dirty="0" smtClean="0">
                  <a:solidFill>
                    <a:schemeClr val="tx1"/>
                  </a:solidFill>
                </a:rPr>
                <a:t>Safety Culture</a:t>
              </a:r>
              <a:endParaRPr lang="en-GB" sz="2000" dirty="0">
                <a:solidFill>
                  <a:schemeClr val="tx1"/>
                </a:solidFill>
              </a:endParaRPr>
            </a:p>
          </p:txBody>
        </p:sp>
      </p:grpSp>
      <p:sp>
        <p:nvSpPr>
          <p:cNvPr id="15" name="Rectangle 14"/>
          <p:cNvSpPr/>
          <p:nvPr/>
        </p:nvSpPr>
        <p:spPr>
          <a:xfrm>
            <a:off x="7683304" y="3059153"/>
            <a:ext cx="1870383" cy="1754326"/>
          </a:xfrm>
          <a:prstGeom prst="rect">
            <a:avLst/>
          </a:prstGeom>
        </p:spPr>
        <p:txBody>
          <a:bodyPr wrap="square">
            <a:spAutoFit/>
          </a:bodyPr>
          <a:lstStyle/>
          <a:p>
            <a:r>
              <a:rPr lang="en-CA" b="1" dirty="0" smtClean="0">
                <a:solidFill>
                  <a:srgbClr val="C07200"/>
                </a:solidFill>
              </a:rPr>
              <a:t>Effective management for safety </a:t>
            </a:r>
          </a:p>
          <a:p>
            <a:r>
              <a:rPr lang="en-CA" b="1" dirty="0" smtClean="0">
                <a:solidFill>
                  <a:srgbClr val="C07200"/>
                </a:solidFill>
              </a:rPr>
              <a:t>Proper consideration of ITO</a:t>
            </a:r>
            <a:endParaRPr lang="en-AU" b="1" dirty="0">
              <a:solidFill>
                <a:srgbClr val="C07200"/>
              </a:solidFill>
            </a:endParaRPr>
          </a:p>
        </p:txBody>
      </p:sp>
      <p:sp>
        <p:nvSpPr>
          <p:cNvPr id="16" name="Title 5"/>
          <p:cNvSpPr>
            <a:spLocks noGrp="1"/>
          </p:cNvSpPr>
          <p:nvPr>
            <p:ph type="title"/>
          </p:nvPr>
        </p:nvSpPr>
        <p:spPr>
          <a:xfrm>
            <a:off x="0" y="0"/>
            <a:ext cx="9906000" cy="900000"/>
          </a:xfrm>
        </p:spPr>
        <p:txBody>
          <a:bodyPr vert="horz" lIns="91440" tIns="45720" rIns="91440" bIns="45720" rtlCol="0" anchor="ctr">
            <a:normAutofit/>
          </a:bodyPr>
          <a:lstStyle/>
          <a:p>
            <a:r>
              <a:rPr lang="en-GB" sz="2800" dirty="0">
                <a:latin typeface="+mn-lt"/>
              </a:rPr>
              <a:t>GSR Part 2: Leadership for Safety</a:t>
            </a:r>
          </a:p>
        </p:txBody>
      </p:sp>
      <p:sp>
        <p:nvSpPr>
          <p:cNvPr id="17" name="Slide Number Placeholder 5"/>
          <p:cNvSpPr>
            <a:spLocks noGrp="1"/>
          </p:cNvSpPr>
          <p:nvPr>
            <p:ph type="sldNum" sz="quarter" idx="12"/>
          </p:nvPr>
        </p:nvSpPr>
        <p:spPr>
          <a:xfrm>
            <a:off x="9180000" y="6480000"/>
            <a:ext cx="540000" cy="252000"/>
          </a:xfrm>
        </p:spPr>
        <p:txBody>
          <a:bodyPr/>
          <a:lstStyle/>
          <a:p>
            <a:fld id="{23A0628E-C12F-4F8C-9895-BCD5E30100D3}" type="slidenum">
              <a:rPr lang="en-US" smtClean="0"/>
              <a:pPr/>
              <a:t>9</a:t>
            </a:fld>
            <a:endParaRPr lang="en-US" dirty="0"/>
          </a:p>
        </p:txBody>
      </p:sp>
      <p:sp>
        <p:nvSpPr>
          <p:cNvPr id="18" name="Date Placeholder 13"/>
          <p:cNvSpPr txBox="1">
            <a:spLocks/>
          </p:cNvSpPr>
          <p:nvPr/>
        </p:nvSpPr>
        <p:spPr bwMode="white">
          <a:xfrm>
            <a:off x="6812400" y="6508866"/>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ct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smtClean="0"/>
              <a:t>07-18 May - 18-29 June  2018</a:t>
            </a:r>
          </a:p>
        </p:txBody>
      </p:sp>
      <p:sp>
        <p:nvSpPr>
          <p:cNvPr id="19" name="Footer Placeholder 4">
            <a:extLst>
              <a:ext uri="{FF2B5EF4-FFF2-40B4-BE49-F238E27FC236}">
                <a16:creationId xmlns="" xmlns:a16="http://schemas.microsoft.com/office/drawing/2014/main" id="{C00B7A10-453A-AA44-9AE9-9F87A34CCD67}"/>
              </a:ext>
            </a:extLst>
          </p:cNvPr>
          <p:cNvSpPr>
            <a:spLocks noGrp="1"/>
          </p:cNvSpPr>
          <p:nvPr>
            <p:ph type="ftr" sz="quarter" idx="11"/>
          </p:nvPr>
        </p:nvSpPr>
        <p:spPr>
          <a:xfrm>
            <a:off x="355612" y="6558277"/>
            <a:ext cx="4860000" cy="252000"/>
          </a:xfrm>
        </p:spPr>
        <p:txBody>
          <a:bodyPr/>
          <a:lstStyle/>
          <a:p>
            <a:r>
              <a:rPr lang="en-US" dirty="0"/>
              <a:t>Leadership and Management for Safety</a:t>
            </a:r>
          </a:p>
        </p:txBody>
      </p:sp>
    </p:spTree>
    <p:extLst>
      <p:ext uri="{BB962C8B-B14F-4D97-AF65-F5344CB8AC3E}">
        <p14:creationId xmlns:p14="http://schemas.microsoft.com/office/powerpoint/2010/main" val="337312923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2">
      <a:dk1>
        <a:srgbClr val="003399"/>
      </a:dk1>
      <a:lt1>
        <a:sysClr val="window" lastClr="FFFFFF"/>
      </a:lt1>
      <a:dk2>
        <a:srgbClr val="3366CC"/>
      </a:dk2>
      <a:lt2>
        <a:srgbClr val="DBDBDD"/>
      </a:lt2>
      <a:accent1>
        <a:srgbClr val="6699CC"/>
      </a:accent1>
      <a:accent2>
        <a:srgbClr val="FF9900"/>
      </a:accent2>
      <a:accent3>
        <a:srgbClr val="99CC00"/>
      </a:accent3>
      <a:accent4>
        <a:srgbClr val="8681B8"/>
      </a:accent4>
      <a:accent5>
        <a:srgbClr val="32A14C"/>
      </a:accent5>
      <a:accent6>
        <a:srgbClr val="99CCFF"/>
      </a:accent6>
      <a:hlink>
        <a:srgbClr val="6699CC"/>
      </a:hlink>
      <a:folHlink>
        <a:srgbClr val="8681B8"/>
      </a:folHlink>
    </a:clrScheme>
    <a:fontScheme name="procureme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868F938DE8BD94789445616FEE2D6D6" ma:contentTypeVersion="1" ma:contentTypeDescription="Create a new document." ma:contentTypeScope="" ma:versionID="288b2ef4e43c6e990d541f0010fc7b79">
  <xsd:schema xmlns:xsd="http://www.w3.org/2001/XMLSchema" xmlns:xs="http://www.w3.org/2001/XMLSchema" xmlns:p="http://schemas.microsoft.com/office/2006/metadata/properties" targetNamespace="http://schemas.microsoft.com/office/2006/metadata/properties" ma:root="true" ma:fieldsID="0ac3a7447a7246b5c45829a245a11faa">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BCAD385-B185-4674-BFFF-99A886CBAB26}"/>
</file>

<file path=customXml/itemProps2.xml><?xml version="1.0" encoding="utf-8"?>
<ds:datastoreItem xmlns:ds="http://schemas.openxmlformats.org/officeDocument/2006/customXml" ds:itemID="{F4AABD94-884A-43EC-8147-1FC574A4F716}"/>
</file>

<file path=customXml/itemProps3.xml><?xml version="1.0" encoding="utf-8"?>
<ds:datastoreItem xmlns:ds="http://schemas.openxmlformats.org/officeDocument/2006/customXml" ds:itemID="{9AA94B58-625A-4D09-9D11-4554761D1AD4}"/>
</file>

<file path=docProps/app.xml><?xml version="1.0" encoding="utf-8"?>
<Properties xmlns="http://schemas.openxmlformats.org/officeDocument/2006/extended-properties" xmlns:vt="http://schemas.openxmlformats.org/officeDocument/2006/docPropsVTypes">
  <Template/>
  <TotalTime>8240</TotalTime>
  <Words>4946</Words>
  <Application>Microsoft Office PowerPoint</Application>
  <PresentationFormat>A4 Paper (210x297 mm)</PresentationFormat>
  <Paragraphs>576</Paragraphs>
  <Slides>32</Slides>
  <Notes>25</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Office Theme</vt:lpstr>
      <vt:lpstr>PowerPoint Presentation</vt:lpstr>
      <vt:lpstr> BASIC PROFESSIONAL TRAINING COURSE    Leadership, Management for Safety and Safety Culture Leadership for Safety </vt:lpstr>
      <vt:lpstr>Contents</vt:lpstr>
      <vt:lpstr>Learning objectives</vt:lpstr>
      <vt:lpstr>PowerPoint Presentation</vt:lpstr>
      <vt:lpstr>PowerPoint Presentation</vt:lpstr>
      <vt:lpstr>PowerPoint Presentation</vt:lpstr>
      <vt:lpstr>PowerPoint Presentation</vt:lpstr>
      <vt:lpstr>GSR Part 2: Leadership for Safety</vt:lpstr>
      <vt:lpstr>GSR Part 2: Leadership for Safety</vt:lpstr>
      <vt:lpstr>GSR Part 2: Leadership for Safety</vt:lpstr>
      <vt:lpstr>PowerPoint Presentation</vt:lpstr>
      <vt:lpstr>PowerPoint Presentation</vt:lpstr>
      <vt:lpstr>PowerPoint Presentation</vt:lpstr>
      <vt:lpstr>Definitions of Leadership</vt:lpstr>
      <vt:lpstr>Difference between management and leadership</vt:lpstr>
      <vt:lpstr>Difference between management and leadership</vt:lpstr>
      <vt:lpstr>PowerPoint Presentation</vt:lpstr>
      <vt:lpstr>Leadership Roles and Responsibilities  </vt:lpstr>
      <vt:lpstr>Leadership Roles and Responsibilities  </vt:lpstr>
      <vt:lpstr>Leadership Roles and Responsibilities  </vt:lpstr>
      <vt:lpstr>Organizational Role</vt:lpstr>
      <vt:lpstr>PowerPoint Presentation</vt:lpstr>
      <vt:lpstr>Managing Growth of and Change in the Organization</vt:lpstr>
      <vt:lpstr>Process Flowchart</vt:lpstr>
      <vt:lpstr>Leadership for Safety - Continuous Improvement</vt:lpstr>
      <vt:lpstr>Summary</vt:lpstr>
      <vt:lpstr>Key Points</vt:lpstr>
      <vt:lpstr>PowerPoint Presentation</vt:lpstr>
      <vt:lpstr>List of abbreviations</vt:lpstr>
      <vt:lpstr>References</vt:lpstr>
      <vt:lpstr>Thank you!</vt:lpstr>
    </vt:vector>
  </TitlesOfParts>
  <Company>IAEA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SCHLOSMAN, Anna</dc:creator>
  <cp:lastModifiedBy>abida2</cp:lastModifiedBy>
  <cp:revision>488</cp:revision>
  <cp:lastPrinted>2015-12-18T15:27:41Z</cp:lastPrinted>
  <dcterms:created xsi:type="dcterms:W3CDTF">2014-07-03T09:13:58Z</dcterms:created>
  <dcterms:modified xsi:type="dcterms:W3CDTF">2018-03-25T15:41:16Z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0x0101006868F938DE8BD94789445616FEE2D6D6</vt:lpwstr>
  </property>
</Properties>
</file>